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63" r:id="rId3"/>
    <p:sldMasterId id="2147483799" r:id="rId4"/>
    <p:sldMasterId id="2147483854" r:id="rId5"/>
    <p:sldMasterId id="2147484058" r:id="rId6"/>
  </p:sldMasterIdLst>
  <p:notesMasterIdLst>
    <p:notesMasterId r:id="rId23"/>
  </p:notesMasterIdLst>
  <p:sldIdLst>
    <p:sldId id="256" r:id="rId7"/>
    <p:sldId id="285" r:id="rId8"/>
    <p:sldId id="424" r:id="rId9"/>
    <p:sldId id="467" r:id="rId10"/>
    <p:sldId id="507" r:id="rId11"/>
    <p:sldId id="509" r:id="rId12"/>
    <p:sldId id="394" r:id="rId13"/>
    <p:sldId id="499" r:id="rId14"/>
    <p:sldId id="500" r:id="rId15"/>
    <p:sldId id="502" r:id="rId16"/>
    <p:sldId id="506" r:id="rId17"/>
    <p:sldId id="510" r:id="rId18"/>
    <p:sldId id="512" r:id="rId19"/>
    <p:sldId id="513" r:id="rId20"/>
    <p:sldId id="511" r:id="rId21"/>
    <p:sldId id="457" r:id="rId22"/>
  </p:sldIdLst>
  <p:sldSz cx="19043650" cy="14255750"/>
  <p:notesSz cx="6799263" cy="9929813"/>
  <p:defaultTextStyle>
    <a:defPPr>
      <a:defRPr lang="fr-FR"/>
    </a:defPPr>
    <a:lvl1pPr marL="0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8154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96287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44426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92569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40713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88852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636991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85136" algn="l" defTabSz="189628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90">
          <p15:clr>
            <a:srgbClr val="A4A3A4"/>
          </p15:clr>
        </p15:guide>
        <p15:guide id="2" pos="59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58F"/>
    <a:srgbClr val="8FAADC"/>
    <a:srgbClr val="E4CE00"/>
    <a:srgbClr val="5AB030"/>
    <a:srgbClr val="BEB030"/>
    <a:srgbClr val="0D375F"/>
    <a:srgbClr val="B3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625" autoAdjust="0"/>
  </p:normalViewPr>
  <p:slideViewPr>
    <p:cSldViewPr snapToGrid="0" snapToObjects="1">
      <p:cViewPr varScale="1">
        <p:scale>
          <a:sx n="42" d="100"/>
          <a:sy n="42" d="100"/>
        </p:scale>
        <p:origin x="1308" y="90"/>
      </p:cViewPr>
      <p:guideLst>
        <p:guide orient="horz" pos="4490"/>
        <p:guide pos="59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D819A-CDE2-4399-9731-A81BC4476354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7363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2FC1-E016-41B4-83F4-B0BCFC856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9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4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6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1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3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7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1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4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8" algn="l" defTabSz="9141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9925" y="808038"/>
            <a:ext cx="5399088" cy="40433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Tourisme</a:t>
            </a:r>
          </a:p>
          <a:p>
            <a:r>
              <a:rPr lang="fr-FR" dirty="0" smtClean="0"/>
              <a:t>+ Environnement à venir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A5D27-814D-414E-BAE2-F0AFF637C6B2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2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73637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Tourisme</a:t>
            </a:r>
          </a:p>
          <a:p>
            <a:r>
              <a:rPr lang="fr-FR" dirty="0" smtClean="0"/>
              <a:t>+ Environnement à venir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A5D27-814D-414E-BAE2-F0AFF637C6B2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9925" y="808038"/>
            <a:ext cx="5399088" cy="40433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Tourisme</a:t>
            </a:r>
          </a:p>
          <a:p>
            <a:r>
              <a:rPr lang="fr-FR" dirty="0" smtClean="0"/>
              <a:t>+ Environnement à venir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A5D27-814D-414E-BAE2-F0AFF637C6B2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6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69925" y="808038"/>
            <a:ext cx="5399088" cy="40433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+ Tourisme</a:t>
            </a:r>
          </a:p>
          <a:p>
            <a:r>
              <a:rPr lang="fr-FR" dirty="0" smtClean="0"/>
              <a:t>+ Environnement à venir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A5D27-814D-414E-BAE2-F0AFF637C6B2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7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76" y="2333060"/>
            <a:ext cx="16187103" cy="4963113"/>
          </a:xfrm>
        </p:spPr>
        <p:txBody>
          <a:bodyPr anchor="b"/>
          <a:lstStyle>
            <a:lvl1pPr algn="ctr">
              <a:defRPr sz="12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456" y="7487570"/>
            <a:ext cx="14282738" cy="3441839"/>
          </a:xfrm>
        </p:spPr>
        <p:txBody>
          <a:bodyPr/>
          <a:lstStyle>
            <a:lvl1pPr marL="0" indent="0" algn="ctr">
              <a:buNone/>
              <a:defRPr sz="5000"/>
            </a:lvl1pPr>
            <a:lvl2pPr marL="947151" indent="0" algn="ctr">
              <a:buNone/>
              <a:defRPr sz="4200"/>
            </a:lvl2pPr>
            <a:lvl3pPr marL="1894287" indent="0" algn="ctr">
              <a:buNone/>
              <a:defRPr sz="3700"/>
            </a:lvl3pPr>
            <a:lvl4pPr marL="2841423" indent="0" algn="ctr">
              <a:buNone/>
              <a:defRPr sz="3300"/>
            </a:lvl4pPr>
            <a:lvl5pPr marL="3788557" indent="0" algn="ctr">
              <a:buNone/>
              <a:defRPr sz="3300"/>
            </a:lvl5pPr>
            <a:lvl6pPr marL="4735702" indent="0" algn="ctr">
              <a:buNone/>
              <a:defRPr sz="3300"/>
            </a:lvl6pPr>
            <a:lvl7pPr marL="5682838" indent="0" algn="ctr">
              <a:buNone/>
              <a:defRPr sz="3300"/>
            </a:lvl7pPr>
            <a:lvl8pPr marL="6629983" indent="0" algn="ctr">
              <a:buNone/>
              <a:defRPr sz="3300"/>
            </a:lvl8pPr>
            <a:lvl9pPr marL="7577113" indent="0" algn="ctr">
              <a:buNone/>
              <a:defRPr sz="33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4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169" y="758987"/>
            <a:ext cx="4106287" cy="1208108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300" y="758987"/>
            <a:ext cx="12080815" cy="1208108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46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76" y="2333060"/>
            <a:ext cx="16187103" cy="4963113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456" y="7487596"/>
            <a:ext cx="14282738" cy="3441841"/>
          </a:xfrm>
        </p:spPr>
        <p:txBody>
          <a:bodyPr/>
          <a:lstStyle>
            <a:lvl1pPr marL="0" indent="0" algn="ctr">
              <a:buNone/>
              <a:defRPr sz="4200"/>
            </a:lvl1pPr>
            <a:lvl2pPr marL="808180" indent="0" algn="ctr">
              <a:buNone/>
              <a:defRPr sz="3500"/>
            </a:lvl2pPr>
            <a:lvl3pPr marL="1616370" indent="0" algn="ctr">
              <a:buNone/>
              <a:defRPr sz="3100"/>
            </a:lvl3pPr>
            <a:lvl4pPr marL="2424546" indent="0" algn="ctr">
              <a:buNone/>
              <a:defRPr sz="2900"/>
            </a:lvl4pPr>
            <a:lvl5pPr marL="3232734" indent="0" algn="ctr">
              <a:buNone/>
              <a:defRPr sz="2900"/>
            </a:lvl5pPr>
            <a:lvl6pPr marL="4040912" indent="0" algn="ctr">
              <a:buNone/>
              <a:defRPr sz="2900"/>
            </a:lvl6pPr>
            <a:lvl7pPr marL="4849098" indent="0" algn="ctr">
              <a:buNone/>
              <a:defRPr sz="2900"/>
            </a:lvl7pPr>
            <a:lvl8pPr marL="5657285" indent="0" algn="ctr">
              <a:buNone/>
              <a:defRPr sz="2900"/>
            </a:lvl8pPr>
            <a:lvl9pPr marL="6465460" indent="0" algn="ctr">
              <a:buNone/>
              <a:defRPr sz="29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3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1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46" y="3554083"/>
            <a:ext cx="16425148" cy="5929995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46" y="9540143"/>
            <a:ext cx="16425148" cy="3118444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80818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1637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42454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2327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0409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484909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56572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64654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8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253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0850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6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759031"/>
            <a:ext cx="16425148" cy="275545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34" y="3494640"/>
            <a:ext cx="8056355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180" indent="0">
              <a:buNone/>
              <a:defRPr sz="3500" b="1"/>
            </a:lvl2pPr>
            <a:lvl3pPr marL="1616370" indent="0">
              <a:buNone/>
              <a:defRPr sz="3100" b="1"/>
            </a:lvl3pPr>
            <a:lvl4pPr marL="2424546" indent="0">
              <a:buNone/>
              <a:defRPr sz="2900" b="1"/>
            </a:lvl4pPr>
            <a:lvl5pPr marL="3232734" indent="0">
              <a:buNone/>
              <a:defRPr sz="2900" b="1"/>
            </a:lvl5pPr>
            <a:lvl6pPr marL="4040912" indent="0">
              <a:buNone/>
              <a:defRPr sz="2900" b="1"/>
            </a:lvl6pPr>
            <a:lvl7pPr marL="4849098" indent="0">
              <a:buNone/>
              <a:defRPr sz="2900" b="1"/>
            </a:lvl7pPr>
            <a:lvl8pPr marL="5657285" indent="0">
              <a:buNone/>
              <a:defRPr sz="2900" b="1"/>
            </a:lvl8pPr>
            <a:lvl9pPr marL="6465460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734" y="5207309"/>
            <a:ext cx="8056355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0863" y="3494640"/>
            <a:ext cx="8096032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8180" indent="0">
              <a:buNone/>
              <a:defRPr sz="3500" b="1"/>
            </a:lvl2pPr>
            <a:lvl3pPr marL="1616370" indent="0">
              <a:buNone/>
              <a:defRPr sz="3100" b="1"/>
            </a:lvl3pPr>
            <a:lvl4pPr marL="2424546" indent="0">
              <a:buNone/>
              <a:defRPr sz="2900" b="1"/>
            </a:lvl4pPr>
            <a:lvl5pPr marL="3232734" indent="0">
              <a:buNone/>
              <a:defRPr sz="2900" b="1"/>
            </a:lvl5pPr>
            <a:lvl6pPr marL="4040912" indent="0">
              <a:buNone/>
              <a:defRPr sz="2900" b="1"/>
            </a:lvl6pPr>
            <a:lvl7pPr marL="4849098" indent="0">
              <a:buNone/>
              <a:defRPr sz="2900" b="1"/>
            </a:lvl7pPr>
            <a:lvl8pPr marL="5657285" indent="0">
              <a:buNone/>
              <a:defRPr sz="2900" b="1"/>
            </a:lvl8pPr>
            <a:lvl9pPr marL="6465460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0863" y="5207309"/>
            <a:ext cx="8096032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1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1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043" y="2052588"/>
            <a:ext cx="9640850" cy="10130822"/>
          </a:xfrm>
        </p:spPr>
        <p:txBody>
          <a:bodyPr/>
          <a:lstStyle>
            <a:lvl1pPr>
              <a:defRPr sz="56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8180" indent="0">
              <a:buNone/>
              <a:defRPr sz="2500"/>
            </a:lvl2pPr>
            <a:lvl3pPr marL="1616370" indent="0">
              <a:buNone/>
              <a:defRPr sz="2300"/>
            </a:lvl3pPr>
            <a:lvl4pPr marL="2424546" indent="0">
              <a:buNone/>
              <a:defRPr sz="2100"/>
            </a:lvl4pPr>
            <a:lvl5pPr marL="3232734" indent="0">
              <a:buNone/>
              <a:defRPr sz="2100"/>
            </a:lvl5pPr>
            <a:lvl6pPr marL="4040912" indent="0">
              <a:buNone/>
              <a:defRPr sz="2100"/>
            </a:lvl6pPr>
            <a:lvl7pPr marL="4849098" indent="0">
              <a:buNone/>
              <a:defRPr sz="2100"/>
            </a:lvl7pPr>
            <a:lvl8pPr marL="5657285" indent="0">
              <a:buNone/>
              <a:defRPr sz="2100"/>
            </a:lvl8pPr>
            <a:lvl9pPr marL="6465460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68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043" y="2052588"/>
            <a:ext cx="9640850" cy="10130822"/>
          </a:xfrm>
        </p:spPr>
        <p:txBody>
          <a:bodyPr anchor="t"/>
          <a:lstStyle>
            <a:lvl1pPr marL="0" indent="0">
              <a:buNone/>
              <a:defRPr sz="5600"/>
            </a:lvl1pPr>
            <a:lvl2pPr marL="808180" indent="0">
              <a:buNone/>
              <a:defRPr sz="5000"/>
            </a:lvl2pPr>
            <a:lvl3pPr marL="1616370" indent="0">
              <a:buNone/>
              <a:defRPr sz="4200"/>
            </a:lvl3pPr>
            <a:lvl4pPr marL="2424546" indent="0">
              <a:buNone/>
              <a:defRPr sz="3500"/>
            </a:lvl4pPr>
            <a:lvl5pPr marL="3232734" indent="0">
              <a:buNone/>
              <a:defRPr sz="3500"/>
            </a:lvl5pPr>
            <a:lvl6pPr marL="4040912" indent="0">
              <a:buNone/>
              <a:defRPr sz="3500"/>
            </a:lvl6pPr>
            <a:lvl7pPr marL="4849098" indent="0">
              <a:buNone/>
              <a:defRPr sz="3500"/>
            </a:lvl7pPr>
            <a:lvl8pPr marL="5657285" indent="0">
              <a:buNone/>
              <a:defRPr sz="3500"/>
            </a:lvl8pPr>
            <a:lvl9pPr marL="6465460" indent="0">
              <a:buNone/>
              <a:defRPr sz="3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8180" indent="0">
              <a:buNone/>
              <a:defRPr sz="2500"/>
            </a:lvl2pPr>
            <a:lvl3pPr marL="1616370" indent="0">
              <a:buNone/>
              <a:defRPr sz="2300"/>
            </a:lvl3pPr>
            <a:lvl4pPr marL="2424546" indent="0">
              <a:buNone/>
              <a:defRPr sz="2100"/>
            </a:lvl4pPr>
            <a:lvl5pPr marL="3232734" indent="0">
              <a:buNone/>
              <a:defRPr sz="2100"/>
            </a:lvl5pPr>
            <a:lvl6pPr marL="4040912" indent="0">
              <a:buNone/>
              <a:defRPr sz="2100"/>
            </a:lvl6pPr>
            <a:lvl7pPr marL="4849098" indent="0">
              <a:buNone/>
              <a:defRPr sz="2100"/>
            </a:lvl7pPr>
            <a:lvl8pPr marL="5657285" indent="0">
              <a:buNone/>
              <a:defRPr sz="2100"/>
            </a:lvl8pPr>
            <a:lvl9pPr marL="6465460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9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7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153" y="759017"/>
            <a:ext cx="4106287" cy="1208109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290" y="759017"/>
            <a:ext cx="12080815" cy="1208109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2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0809" y="1946966"/>
            <a:ext cx="16409889" cy="137607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416065" y="4009434"/>
            <a:ext cx="16409891" cy="5378906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771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76" y="2333060"/>
            <a:ext cx="16187103" cy="4963113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456" y="7487602"/>
            <a:ext cx="14282738" cy="3441841"/>
          </a:xfrm>
        </p:spPr>
        <p:txBody>
          <a:bodyPr/>
          <a:lstStyle>
            <a:lvl1pPr marL="0" indent="0" algn="ctr">
              <a:buNone/>
              <a:defRPr sz="4200"/>
            </a:lvl1pPr>
            <a:lvl2pPr marL="807872" indent="0" algn="ctr">
              <a:buNone/>
              <a:defRPr sz="3500"/>
            </a:lvl2pPr>
            <a:lvl3pPr marL="1615752" indent="0" algn="ctr">
              <a:buNone/>
              <a:defRPr sz="3100"/>
            </a:lvl3pPr>
            <a:lvl4pPr marL="2423616" indent="0" algn="ctr">
              <a:buNone/>
              <a:defRPr sz="2900"/>
            </a:lvl4pPr>
            <a:lvl5pPr marL="3231498" indent="0" algn="ctr">
              <a:buNone/>
              <a:defRPr sz="2900"/>
            </a:lvl5pPr>
            <a:lvl6pPr marL="4039364" indent="0" algn="ctr">
              <a:buNone/>
              <a:defRPr sz="2900"/>
            </a:lvl6pPr>
            <a:lvl7pPr marL="4847244" indent="0" algn="ctr">
              <a:buNone/>
              <a:defRPr sz="2900"/>
            </a:lvl7pPr>
            <a:lvl8pPr marL="5655118" indent="0" algn="ctr">
              <a:buNone/>
              <a:defRPr sz="2900"/>
            </a:lvl8pPr>
            <a:lvl9pPr marL="6462988" indent="0" algn="ctr">
              <a:buNone/>
              <a:defRPr sz="29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13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46" y="3554090"/>
            <a:ext cx="16425148" cy="5929995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46" y="9540143"/>
            <a:ext cx="16425148" cy="3118444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807872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1575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42361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23149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0393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48472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5655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646298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49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253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0850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4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759037"/>
            <a:ext cx="16425148" cy="275545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34" y="3494640"/>
            <a:ext cx="8056355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7872" indent="0">
              <a:buNone/>
              <a:defRPr sz="3500" b="1"/>
            </a:lvl2pPr>
            <a:lvl3pPr marL="1615752" indent="0">
              <a:buNone/>
              <a:defRPr sz="3100" b="1"/>
            </a:lvl3pPr>
            <a:lvl4pPr marL="2423616" indent="0">
              <a:buNone/>
              <a:defRPr sz="2900" b="1"/>
            </a:lvl4pPr>
            <a:lvl5pPr marL="3231498" indent="0">
              <a:buNone/>
              <a:defRPr sz="2900" b="1"/>
            </a:lvl5pPr>
            <a:lvl6pPr marL="4039364" indent="0">
              <a:buNone/>
              <a:defRPr sz="2900" b="1"/>
            </a:lvl6pPr>
            <a:lvl7pPr marL="4847244" indent="0">
              <a:buNone/>
              <a:defRPr sz="2900" b="1"/>
            </a:lvl7pPr>
            <a:lvl8pPr marL="5655118" indent="0">
              <a:buNone/>
              <a:defRPr sz="2900" b="1"/>
            </a:lvl8pPr>
            <a:lvl9pPr marL="6462988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734" y="5207309"/>
            <a:ext cx="8056355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0863" y="3494640"/>
            <a:ext cx="8096032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7872" indent="0">
              <a:buNone/>
              <a:defRPr sz="3500" b="1"/>
            </a:lvl2pPr>
            <a:lvl3pPr marL="1615752" indent="0">
              <a:buNone/>
              <a:defRPr sz="3100" b="1"/>
            </a:lvl3pPr>
            <a:lvl4pPr marL="2423616" indent="0">
              <a:buNone/>
              <a:defRPr sz="2900" b="1"/>
            </a:lvl4pPr>
            <a:lvl5pPr marL="3231498" indent="0">
              <a:buNone/>
              <a:defRPr sz="2900" b="1"/>
            </a:lvl5pPr>
            <a:lvl6pPr marL="4039364" indent="0">
              <a:buNone/>
              <a:defRPr sz="2900" b="1"/>
            </a:lvl6pPr>
            <a:lvl7pPr marL="4847244" indent="0">
              <a:buNone/>
              <a:defRPr sz="2900" b="1"/>
            </a:lvl7pPr>
            <a:lvl8pPr marL="5655118" indent="0">
              <a:buNone/>
              <a:defRPr sz="2900" b="1"/>
            </a:lvl8pPr>
            <a:lvl9pPr marL="6462988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0863" y="5207309"/>
            <a:ext cx="8096032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31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5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33" y="3554100"/>
            <a:ext cx="16425148" cy="5929995"/>
          </a:xfrm>
        </p:spPr>
        <p:txBody>
          <a:bodyPr anchor="b"/>
          <a:lstStyle>
            <a:lvl1pPr>
              <a:defRPr sz="12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33" y="9540139"/>
            <a:ext cx="16425148" cy="3118444"/>
          </a:xfrm>
        </p:spPr>
        <p:txBody>
          <a:bodyPr/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 marL="9471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89428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284142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37885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473570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568283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66299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75771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924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33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043" y="2052588"/>
            <a:ext cx="9640850" cy="10130822"/>
          </a:xfrm>
        </p:spPr>
        <p:txBody>
          <a:bodyPr/>
          <a:lstStyle>
            <a:lvl1pPr>
              <a:defRPr sz="56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7872" indent="0">
              <a:buNone/>
              <a:defRPr sz="2500"/>
            </a:lvl2pPr>
            <a:lvl3pPr marL="1615752" indent="0">
              <a:buNone/>
              <a:defRPr sz="2300"/>
            </a:lvl3pPr>
            <a:lvl4pPr marL="2423616" indent="0">
              <a:buNone/>
              <a:defRPr sz="2100"/>
            </a:lvl4pPr>
            <a:lvl5pPr marL="3231498" indent="0">
              <a:buNone/>
              <a:defRPr sz="2100"/>
            </a:lvl5pPr>
            <a:lvl6pPr marL="4039364" indent="0">
              <a:buNone/>
              <a:defRPr sz="2100"/>
            </a:lvl6pPr>
            <a:lvl7pPr marL="4847244" indent="0">
              <a:buNone/>
              <a:defRPr sz="2100"/>
            </a:lvl7pPr>
            <a:lvl8pPr marL="5655118" indent="0">
              <a:buNone/>
              <a:defRPr sz="2100"/>
            </a:lvl8pPr>
            <a:lvl9pPr marL="6462988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89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043" y="2052588"/>
            <a:ext cx="9640850" cy="10130822"/>
          </a:xfrm>
        </p:spPr>
        <p:txBody>
          <a:bodyPr anchor="t"/>
          <a:lstStyle>
            <a:lvl1pPr marL="0" indent="0">
              <a:buNone/>
              <a:defRPr sz="5600"/>
            </a:lvl1pPr>
            <a:lvl2pPr marL="807872" indent="0">
              <a:buNone/>
              <a:defRPr sz="5000"/>
            </a:lvl2pPr>
            <a:lvl3pPr marL="1615752" indent="0">
              <a:buNone/>
              <a:defRPr sz="4200"/>
            </a:lvl3pPr>
            <a:lvl4pPr marL="2423616" indent="0">
              <a:buNone/>
              <a:defRPr sz="3500"/>
            </a:lvl4pPr>
            <a:lvl5pPr marL="3231498" indent="0">
              <a:buNone/>
              <a:defRPr sz="3500"/>
            </a:lvl5pPr>
            <a:lvl6pPr marL="4039364" indent="0">
              <a:buNone/>
              <a:defRPr sz="3500"/>
            </a:lvl6pPr>
            <a:lvl7pPr marL="4847244" indent="0">
              <a:buNone/>
              <a:defRPr sz="3500"/>
            </a:lvl7pPr>
            <a:lvl8pPr marL="5655118" indent="0">
              <a:buNone/>
              <a:defRPr sz="3500"/>
            </a:lvl8pPr>
            <a:lvl9pPr marL="6462988" indent="0">
              <a:buNone/>
              <a:defRPr sz="3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7872" indent="0">
              <a:buNone/>
              <a:defRPr sz="2500"/>
            </a:lvl2pPr>
            <a:lvl3pPr marL="1615752" indent="0">
              <a:buNone/>
              <a:defRPr sz="2300"/>
            </a:lvl3pPr>
            <a:lvl4pPr marL="2423616" indent="0">
              <a:buNone/>
              <a:defRPr sz="2100"/>
            </a:lvl4pPr>
            <a:lvl5pPr marL="3231498" indent="0">
              <a:buNone/>
              <a:defRPr sz="2100"/>
            </a:lvl5pPr>
            <a:lvl6pPr marL="4039364" indent="0">
              <a:buNone/>
              <a:defRPr sz="2100"/>
            </a:lvl6pPr>
            <a:lvl7pPr marL="4847244" indent="0">
              <a:buNone/>
              <a:defRPr sz="2100"/>
            </a:lvl7pPr>
            <a:lvl8pPr marL="5655118" indent="0">
              <a:buNone/>
              <a:defRPr sz="2100"/>
            </a:lvl8pPr>
            <a:lvl9pPr marL="6462988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9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12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159" y="759023"/>
            <a:ext cx="4106287" cy="1208109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296" y="759023"/>
            <a:ext cx="12080815" cy="1208109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51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74" y="2333060"/>
            <a:ext cx="16187103" cy="4963113"/>
          </a:xfrm>
        </p:spPr>
        <p:txBody>
          <a:bodyPr anchor="b"/>
          <a:lstStyle>
            <a:lvl1pPr algn="ctr">
              <a:defRPr sz="12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456" y="7487570"/>
            <a:ext cx="14282738" cy="3441839"/>
          </a:xfrm>
        </p:spPr>
        <p:txBody>
          <a:bodyPr/>
          <a:lstStyle>
            <a:lvl1pPr marL="0" indent="0" algn="ctr">
              <a:buNone/>
              <a:defRPr sz="5000"/>
            </a:lvl1pPr>
            <a:lvl2pPr marL="950262" indent="0" algn="ctr">
              <a:buNone/>
              <a:defRPr sz="4200"/>
            </a:lvl2pPr>
            <a:lvl3pPr marL="1900521" indent="0" algn="ctr">
              <a:buNone/>
              <a:defRPr sz="3700"/>
            </a:lvl3pPr>
            <a:lvl4pPr marL="2850781" indent="0" algn="ctr">
              <a:buNone/>
              <a:defRPr sz="3300"/>
            </a:lvl4pPr>
            <a:lvl5pPr marL="3801043" indent="0" algn="ctr">
              <a:buNone/>
              <a:defRPr sz="3300"/>
            </a:lvl5pPr>
            <a:lvl6pPr marL="4751302" indent="0" algn="ctr">
              <a:buNone/>
              <a:defRPr sz="3300"/>
            </a:lvl6pPr>
            <a:lvl7pPr marL="5701562" indent="0" algn="ctr">
              <a:buNone/>
              <a:defRPr sz="3300"/>
            </a:lvl7pPr>
            <a:lvl8pPr marL="6651822" indent="0" algn="ctr">
              <a:buNone/>
              <a:defRPr sz="3300"/>
            </a:lvl8pPr>
            <a:lvl9pPr marL="7602083" indent="0" algn="ctr">
              <a:buNone/>
              <a:defRPr sz="33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09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33" y="3554044"/>
            <a:ext cx="16425148" cy="5929995"/>
          </a:xfrm>
        </p:spPr>
        <p:txBody>
          <a:bodyPr anchor="b"/>
          <a:lstStyle>
            <a:lvl1pPr>
              <a:defRPr sz="12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33" y="9540139"/>
            <a:ext cx="16425148" cy="3118444"/>
          </a:xfrm>
        </p:spPr>
        <p:txBody>
          <a:bodyPr/>
          <a:lstStyle>
            <a:lvl1pPr marL="0" indent="0">
              <a:buNone/>
              <a:defRPr sz="5000">
                <a:solidFill>
                  <a:schemeClr val="tx1"/>
                </a:solidFill>
              </a:defRPr>
            </a:lvl1pPr>
            <a:lvl2pPr marL="95026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00521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28507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380104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475130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570156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66518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760208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05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251" y="3794934"/>
            <a:ext cx="8093551" cy="90451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0848" y="3794934"/>
            <a:ext cx="8093551" cy="90451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31" y="758992"/>
            <a:ext cx="16425148" cy="275545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34" y="3494640"/>
            <a:ext cx="8056355" cy="1712669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50262" indent="0">
              <a:buNone/>
              <a:defRPr sz="4200" b="1"/>
            </a:lvl2pPr>
            <a:lvl3pPr marL="1900521" indent="0">
              <a:buNone/>
              <a:defRPr sz="3700" b="1"/>
            </a:lvl3pPr>
            <a:lvl4pPr marL="2850781" indent="0">
              <a:buNone/>
              <a:defRPr sz="3300" b="1"/>
            </a:lvl4pPr>
            <a:lvl5pPr marL="3801043" indent="0">
              <a:buNone/>
              <a:defRPr sz="3300" b="1"/>
            </a:lvl5pPr>
            <a:lvl6pPr marL="4751302" indent="0">
              <a:buNone/>
              <a:defRPr sz="3300" b="1"/>
            </a:lvl6pPr>
            <a:lvl7pPr marL="5701562" indent="0">
              <a:buNone/>
              <a:defRPr sz="3300" b="1"/>
            </a:lvl7pPr>
            <a:lvl8pPr marL="6651822" indent="0">
              <a:buNone/>
              <a:defRPr sz="3300" b="1"/>
            </a:lvl8pPr>
            <a:lvl9pPr marL="7602083" indent="0">
              <a:buNone/>
              <a:defRPr sz="3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734" y="5207309"/>
            <a:ext cx="8056355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0851" y="3494640"/>
            <a:ext cx="8096032" cy="1712669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50262" indent="0">
              <a:buNone/>
              <a:defRPr sz="4200" b="1"/>
            </a:lvl2pPr>
            <a:lvl3pPr marL="1900521" indent="0">
              <a:buNone/>
              <a:defRPr sz="3700" b="1"/>
            </a:lvl3pPr>
            <a:lvl4pPr marL="2850781" indent="0">
              <a:buNone/>
              <a:defRPr sz="3300" b="1"/>
            </a:lvl4pPr>
            <a:lvl5pPr marL="3801043" indent="0">
              <a:buNone/>
              <a:defRPr sz="3300" b="1"/>
            </a:lvl5pPr>
            <a:lvl6pPr marL="4751302" indent="0">
              <a:buNone/>
              <a:defRPr sz="3300" b="1"/>
            </a:lvl6pPr>
            <a:lvl7pPr marL="5701562" indent="0">
              <a:buNone/>
              <a:defRPr sz="3300" b="1"/>
            </a:lvl7pPr>
            <a:lvl8pPr marL="6651822" indent="0">
              <a:buNone/>
              <a:defRPr sz="3300" b="1"/>
            </a:lvl8pPr>
            <a:lvl9pPr marL="7602083" indent="0">
              <a:buNone/>
              <a:defRPr sz="3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0851" y="5207309"/>
            <a:ext cx="8096032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3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253" y="3794934"/>
            <a:ext cx="8093551" cy="90451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0850" y="3794934"/>
            <a:ext cx="8093551" cy="90451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001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62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53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31" y="950383"/>
            <a:ext cx="6142073" cy="3326342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032" y="2052567"/>
            <a:ext cx="9640848" cy="10130822"/>
          </a:xfrm>
        </p:spPr>
        <p:txBody>
          <a:bodyPr/>
          <a:lstStyle>
            <a:lvl1pPr>
              <a:defRPr sz="6700"/>
            </a:lvl1pPr>
            <a:lvl2pPr>
              <a:defRPr sz="5800"/>
            </a:lvl2pPr>
            <a:lvl3pPr>
              <a:defRPr sz="50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31" y="4276725"/>
            <a:ext cx="6142073" cy="7923162"/>
          </a:xfrm>
        </p:spPr>
        <p:txBody>
          <a:bodyPr/>
          <a:lstStyle>
            <a:lvl1pPr marL="0" indent="0">
              <a:buNone/>
              <a:defRPr sz="3300"/>
            </a:lvl1pPr>
            <a:lvl2pPr marL="950262" indent="0">
              <a:buNone/>
              <a:defRPr sz="2900"/>
            </a:lvl2pPr>
            <a:lvl3pPr marL="1900521" indent="0">
              <a:buNone/>
              <a:defRPr sz="2500"/>
            </a:lvl3pPr>
            <a:lvl4pPr marL="2850781" indent="0">
              <a:buNone/>
              <a:defRPr sz="2100"/>
            </a:lvl4pPr>
            <a:lvl5pPr marL="3801043" indent="0">
              <a:buNone/>
              <a:defRPr sz="2100"/>
            </a:lvl5pPr>
            <a:lvl6pPr marL="4751302" indent="0">
              <a:buNone/>
              <a:defRPr sz="2100"/>
            </a:lvl6pPr>
            <a:lvl7pPr marL="5701562" indent="0">
              <a:buNone/>
              <a:defRPr sz="2100"/>
            </a:lvl7pPr>
            <a:lvl8pPr marL="6651822" indent="0">
              <a:buNone/>
              <a:defRPr sz="2100"/>
            </a:lvl8pPr>
            <a:lvl9pPr marL="7602083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85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31" y="950383"/>
            <a:ext cx="6142073" cy="3326342"/>
          </a:xfrm>
        </p:spPr>
        <p:txBody>
          <a:bodyPr anchor="b"/>
          <a:lstStyle>
            <a:lvl1pPr>
              <a:defRPr sz="67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032" y="2052567"/>
            <a:ext cx="9640848" cy="10130822"/>
          </a:xfrm>
        </p:spPr>
        <p:txBody>
          <a:bodyPr anchor="t"/>
          <a:lstStyle>
            <a:lvl1pPr marL="0" indent="0">
              <a:buNone/>
              <a:defRPr sz="6700"/>
            </a:lvl1pPr>
            <a:lvl2pPr marL="950262" indent="0">
              <a:buNone/>
              <a:defRPr sz="5800"/>
            </a:lvl2pPr>
            <a:lvl3pPr marL="1900521" indent="0">
              <a:buNone/>
              <a:defRPr sz="5000"/>
            </a:lvl3pPr>
            <a:lvl4pPr marL="2850781" indent="0">
              <a:buNone/>
              <a:defRPr sz="4200"/>
            </a:lvl4pPr>
            <a:lvl5pPr marL="3801043" indent="0">
              <a:buNone/>
              <a:defRPr sz="4200"/>
            </a:lvl5pPr>
            <a:lvl6pPr marL="4751302" indent="0">
              <a:buNone/>
              <a:defRPr sz="4200"/>
            </a:lvl6pPr>
            <a:lvl7pPr marL="5701562" indent="0">
              <a:buNone/>
              <a:defRPr sz="4200"/>
            </a:lvl7pPr>
            <a:lvl8pPr marL="6651822" indent="0">
              <a:buNone/>
              <a:defRPr sz="4200"/>
            </a:lvl8pPr>
            <a:lvl9pPr marL="7602083" indent="0">
              <a:buNone/>
              <a:defRPr sz="4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31" y="4276725"/>
            <a:ext cx="6142073" cy="7923162"/>
          </a:xfrm>
        </p:spPr>
        <p:txBody>
          <a:bodyPr/>
          <a:lstStyle>
            <a:lvl1pPr marL="0" indent="0">
              <a:buNone/>
              <a:defRPr sz="3300"/>
            </a:lvl1pPr>
            <a:lvl2pPr marL="950262" indent="0">
              <a:buNone/>
              <a:defRPr sz="2900"/>
            </a:lvl2pPr>
            <a:lvl3pPr marL="1900521" indent="0">
              <a:buNone/>
              <a:defRPr sz="2500"/>
            </a:lvl3pPr>
            <a:lvl4pPr marL="2850781" indent="0">
              <a:buNone/>
              <a:defRPr sz="2100"/>
            </a:lvl4pPr>
            <a:lvl5pPr marL="3801043" indent="0">
              <a:buNone/>
              <a:defRPr sz="2100"/>
            </a:lvl5pPr>
            <a:lvl6pPr marL="4751302" indent="0">
              <a:buNone/>
              <a:defRPr sz="2100"/>
            </a:lvl6pPr>
            <a:lvl7pPr marL="5701562" indent="0">
              <a:buNone/>
              <a:defRPr sz="2100"/>
            </a:lvl7pPr>
            <a:lvl8pPr marL="6651822" indent="0">
              <a:buNone/>
              <a:defRPr sz="2100"/>
            </a:lvl8pPr>
            <a:lvl9pPr marL="7602083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04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55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115" y="758987"/>
            <a:ext cx="4106287" cy="1208108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254" y="758987"/>
            <a:ext cx="12080815" cy="1208108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7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76" y="2333060"/>
            <a:ext cx="16187103" cy="4963113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456" y="7487606"/>
            <a:ext cx="14282738" cy="3441841"/>
          </a:xfrm>
        </p:spPr>
        <p:txBody>
          <a:bodyPr/>
          <a:lstStyle>
            <a:lvl1pPr marL="0" indent="0" algn="ctr">
              <a:buNone/>
              <a:defRPr sz="4200"/>
            </a:lvl1pPr>
            <a:lvl2pPr marL="807666" indent="0" algn="ctr">
              <a:buNone/>
              <a:defRPr sz="3500"/>
            </a:lvl2pPr>
            <a:lvl3pPr marL="1615338" indent="0" algn="ctr">
              <a:buNone/>
              <a:defRPr sz="3100"/>
            </a:lvl3pPr>
            <a:lvl4pPr marL="2422998" indent="0" algn="ctr">
              <a:buNone/>
              <a:defRPr sz="2900"/>
            </a:lvl4pPr>
            <a:lvl5pPr marL="3230674" indent="0" algn="ctr">
              <a:buNone/>
              <a:defRPr sz="2900"/>
            </a:lvl5pPr>
            <a:lvl6pPr marL="4038334" indent="0" algn="ctr">
              <a:buNone/>
              <a:defRPr sz="2900"/>
            </a:lvl6pPr>
            <a:lvl7pPr marL="4846010" indent="0" algn="ctr">
              <a:buNone/>
              <a:defRPr sz="2900"/>
            </a:lvl7pPr>
            <a:lvl8pPr marL="5653683" indent="0" algn="ctr">
              <a:buNone/>
              <a:defRPr sz="2900"/>
            </a:lvl8pPr>
            <a:lvl9pPr marL="6461340" indent="0" algn="ctr">
              <a:buNone/>
              <a:defRPr sz="29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35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46" y="3554094"/>
            <a:ext cx="16425148" cy="5929995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46" y="9540143"/>
            <a:ext cx="16425148" cy="3118444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807666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1533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42299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23067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03833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48460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565368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64613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99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253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0850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4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759048"/>
            <a:ext cx="16425148" cy="275545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34" y="3494640"/>
            <a:ext cx="8056355" cy="1712669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7151" indent="0">
              <a:buNone/>
              <a:defRPr sz="4200" b="1"/>
            </a:lvl2pPr>
            <a:lvl3pPr marL="1894287" indent="0">
              <a:buNone/>
              <a:defRPr sz="3700" b="1"/>
            </a:lvl3pPr>
            <a:lvl4pPr marL="2841423" indent="0">
              <a:buNone/>
              <a:defRPr sz="3300" b="1"/>
            </a:lvl4pPr>
            <a:lvl5pPr marL="3788557" indent="0">
              <a:buNone/>
              <a:defRPr sz="3300" b="1"/>
            </a:lvl5pPr>
            <a:lvl6pPr marL="4735702" indent="0">
              <a:buNone/>
              <a:defRPr sz="3300" b="1"/>
            </a:lvl6pPr>
            <a:lvl7pPr marL="5682838" indent="0">
              <a:buNone/>
              <a:defRPr sz="3300" b="1"/>
            </a:lvl7pPr>
            <a:lvl8pPr marL="6629983" indent="0">
              <a:buNone/>
              <a:defRPr sz="3300" b="1"/>
            </a:lvl8pPr>
            <a:lvl9pPr marL="7577113" indent="0">
              <a:buNone/>
              <a:defRPr sz="3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734" y="5207309"/>
            <a:ext cx="8056355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0857" y="3494640"/>
            <a:ext cx="8096032" cy="1712669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7151" indent="0">
              <a:buNone/>
              <a:defRPr sz="4200" b="1"/>
            </a:lvl2pPr>
            <a:lvl3pPr marL="1894287" indent="0">
              <a:buNone/>
              <a:defRPr sz="3700" b="1"/>
            </a:lvl3pPr>
            <a:lvl4pPr marL="2841423" indent="0">
              <a:buNone/>
              <a:defRPr sz="3300" b="1"/>
            </a:lvl4pPr>
            <a:lvl5pPr marL="3788557" indent="0">
              <a:buNone/>
              <a:defRPr sz="3300" b="1"/>
            </a:lvl5pPr>
            <a:lvl6pPr marL="4735702" indent="0">
              <a:buNone/>
              <a:defRPr sz="3300" b="1"/>
            </a:lvl6pPr>
            <a:lvl7pPr marL="5682838" indent="0">
              <a:buNone/>
              <a:defRPr sz="3300" b="1"/>
            </a:lvl7pPr>
            <a:lvl8pPr marL="6629983" indent="0">
              <a:buNone/>
              <a:defRPr sz="3300" b="1"/>
            </a:lvl8pPr>
            <a:lvl9pPr marL="7577113" indent="0">
              <a:buNone/>
              <a:defRPr sz="3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0857" y="5207309"/>
            <a:ext cx="8096032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04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759042"/>
            <a:ext cx="16425148" cy="275545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34" y="3494640"/>
            <a:ext cx="8056355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7666" indent="0">
              <a:buNone/>
              <a:defRPr sz="3500" b="1"/>
            </a:lvl2pPr>
            <a:lvl3pPr marL="1615338" indent="0">
              <a:buNone/>
              <a:defRPr sz="3100" b="1"/>
            </a:lvl3pPr>
            <a:lvl4pPr marL="2422998" indent="0">
              <a:buNone/>
              <a:defRPr sz="2900" b="1"/>
            </a:lvl4pPr>
            <a:lvl5pPr marL="3230674" indent="0">
              <a:buNone/>
              <a:defRPr sz="2900" b="1"/>
            </a:lvl5pPr>
            <a:lvl6pPr marL="4038334" indent="0">
              <a:buNone/>
              <a:defRPr sz="2900" b="1"/>
            </a:lvl6pPr>
            <a:lvl7pPr marL="4846010" indent="0">
              <a:buNone/>
              <a:defRPr sz="2900" b="1"/>
            </a:lvl7pPr>
            <a:lvl8pPr marL="5653683" indent="0">
              <a:buNone/>
              <a:defRPr sz="2900" b="1"/>
            </a:lvl8pPr>
            <a:lvl9pPr marL="6461340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734" y="5207309"/>
            <a:ext cx="8056355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0863" y="3494640"/>
            <a:ext cx="8096032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7666" indent="0">
              <a:buNone/>
              <a:defRPr sz="3500" b="1"/>
            </a:lvl2pPr>
            <a:lvl3pPr marL="1615338" indent="0">
              <a:buNone/>
              <a:defRPr sz="3100" b="1"/>
            </a:lvl3pPr>
            <a:lvl4pPr marL="2422998" indent="0">
              <a:buNone/>
              <a:defRPr sz="2900" b="1"/>
            </a:lvl4pPr>
            <a:lvl5pPr marL="3230674" indent="0">
              <a:buNone/>
              <a:defRPr sz="2900" b="1"/>
            </a:lvl5pPr>
            <a:lvl6pPr marL="4038334" indent="0">
              <a:buNone/>
              <a:defRPr sz="2900" b="1"/>
            </a:lvl6pPr>
            <a:lvl7pPr marL="4846010" indent="0">
              <a:buNone/>
              <a:defRPr sz="2900" b="1"/>
            </a:lvl7pPr>
            <a:lvl8pPr marL="5653683" indent="0">
              <a:buNone/>
              <a:defRPr sz="2900" b="1"/>
            </a:lvl8pPr>
            <a:lvl9pPr marL="6461340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0863" y="5207309"/>
            <a:ext cx="8096032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59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644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54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043" y="2052588"/>
            <a:ext cx="9640850" cy="10130822"/>
          </a:xfrm>
        </p:spPr>
        <p:txBody>
          <a:bodyPr/>
          <a:lstStyle>
            <a:lvl1pPr>
              <a:defRPr sz="56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7666" indent="0">
              <a:buNone/>
              <a:defRPr sz="2500"/>
            </a:lvl2pPr>
            <a:lvl3pPr marL="1615338" indent="0">
              <a:buNone/>
              <a:defRPr sz="2300"/>
            </a:lvl3pPr>
            <a:lvl4pPr marL="2422998" indent="0">
              <a:buNone/>
              <a:defRPr sz="2100"/>
            </a:lvl4pPr>
            <a:lvl5pPr marL="3230674" indent="0">
              <a:buNone/>
              <a:defRPr sz="2100"/>
            </a:lvl5pPr>
            <a:lvl6pPr marL="4038334" indent="0">
              <a:buNone/>
              <a:defRPr sz="2100"/>
            </a:lvl6pPr>
            <a:lvl7pPr marL="4846010" indent="0">
              <a:buNone/>
              <a:defRPr sz="2100"/>
            </a:lvl7pPr>
            <a:lvl8pPr marL="5653683" indent="0">
              <a:buNone/>
              <a:defRPr sz="2100"/>
            </a:lvl8pPr>
            <a:lvl9pPr marL="6461340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26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043" y="2052588"/>
            <a:ext cx="9640850" cy="10130822"/>
          </a:xfrm>
        </p:spPr>
        <p:txBody>
          <a:bodyPr anchor="t"/>
          <a:lstStyle>
            <a:lvl1pPr marL="0" indent="0">
              <a:buNone/>
              <a:defRPr sz="5600"/>
            </a:lvl1pPr>
            <a:lvl2pPr marL="807666" indent="0">
              <a:buNone/>
              <a:defRPr sz="5000"/>
            </a:lvl2pPr>
            <a:lvl3pPr marL="1615338" indent="0">
              <a:buNone/>
              <a:defRPr sz="4200"/>
            </a:lvl3pPr>
            <a:lvl4pPr marL="2422998" indent="0">
              <a:buNone/>
              <a:defRPr sz="3500"/>
            </a:lvl4pPr>
            <a:lvl5pPr marL="3230674" indent="0">
              <a:buNone/>
              <a:defRPr sz="3500"/>
            </a:lvl5pPr>
            <a:lvl6pPr marL="4038334" indent="0">
              <a:buNone/>
              <a:defRPr sz="3500"/>
            </a:lvl6pPr>
            <a:lvl7pPr marL="4846010" indent="0">
              <a:buNone/>
              <a:defRPr sz="3500"/>
            </a:lvl7pPr>
            <a:lvl8pPr marL="5653683" indent="0">
              <a:buNone/>
              <a:defRPr sz="3500"/>
            </a:lvl8pPr>
            <a:lvl9pPr marL="6461340" indent="0">
              <a:buNone/>
              <a:defRPr sz="3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7666" indent="0">
              <a:buNone/>
              <a:defRPr sz="2500"/>
            </a:lvl2pPr>
            <a:lvl3pPr marL="1615338" indent="0">
              <a:buNone/>
              <a:defRPr sz="2300"/>
            </a:lvl3pPr>
            <a:lvl4pPr marL="2422998" indent="0">
              <a:buNone/>
              <a:defRPr sz="2100"/>
            </a:lvl4pPr>
            <a:lvl5pPr marL="3230674" indent="0">
              <a:buNone/>
              <a:defRPr sz="2100"/>
            </a:lvl5pPr>
            <a:lvl6pPr marL="4038334" indent="0">
              <a:buNone/>
              <a:defRPr sz="2100"/>
            </a:lvl6pPr>
            <a:lvl7pPr marL="4846010" indent="0">
              <a:buNone/>
              <a:defRPr sz="2100"/>
            </a:lvl7pPr>
            <a:lvl8pPr marL="5653683" indent="0">
              <a:buNone/>
              <a:defRPr sz="2100"/>
            </a:lvl8pPr>
            <a:lvl9pPr marL="6461340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06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17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163" y="759027"/>
            <a:ext cx="4106287" cy="1208109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296" y="759027"/>
            <a:ext cx="12080815" cy="1208109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70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276" y="2333060"/>
            <a:ext cx="16187103" cy="4963113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0456" y="7487608"/>
            <a:ext cx="14282738" cy="3441841"/>
          </a:xfrm>
        </p:spPr>
        <p:txBody>
          <a:bodyPr/>
          <a:lstStyle>
            <a:lvl1pPr marL="0" indent="0" algn="ctr">
              <a:buNone/>
              <a:defRPr sz="4200"/>
            </a:lvl1pPr>
            <a:lvl2pPr marL="807564" indent="0" algn="ctr">
              <a:buNone/>
              <a:defRPr sz="3500"/>
            </a:lvl2pPr>
            <a:lvl3pPr marL="1615134" indent="0" algn="ctr">
              <a:buNone/>
              <a:defRPr sz="3100"/>
            </a:lvl3pPr>
            <a:lvl4pPr marL="2422690" indent="0" algn="ctr">
              <a:buNone/>
              <a:defRPr sz="2900"/>
            </a:lvl4pPr>
            <a:lvl5pPr marL="3230262" indent="0" algn="ctr">
              <a:buNone/>
              <a:defRPr sz="2900"/>
            </a:lvl5pPr>
            <a:lvl6pPr marL="4037818" indent="0" algn="ctr">
              <a:buNone/>
              <a:defRPr sz="2900"/>
            </a:lvl6pPr>
            <a:lvl7pPr marL="4845390" indent="0" algn="ctr">
              <a:buNone/>
              <a:defRPr sz="2900"/>
            </a:lvl7pPr>
            <a:lvl8pPr marL="5652952" indent="0" algn="ctr">
              <a:buNone/>
              <a:defRPr sz="2900"/>
            </a:lvl8pPr>
            <a:lvl9pPr marL="6460516" indent="0" algn="ctr">
              <a:buNone/>
              <a:defRPr sz="29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82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63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346" y="3554096"/>
            <a:ext cx="16425148" cy="5929995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346" y="9540143"/>
            <a:ext cx="16425148" cy="3118444"/>
          </a:xfrm>
        </p:spPr>
        <p:txBody>
          <a:bodyPr/>
          <a:lstStyle>
            <a:lvl1pPr marL="0" indent="0">
              <a:buNone/>
              <a:defRPr sz="4200">
                <a:solidFill>
                  <a:schemeClr val="tx1"/>
                </a:solidFill>
              </a:defRPr>
            </a:lvl1pPr>
            <a:lvl2pPr marL="80756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151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4226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230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0378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48453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565295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646051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1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2126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253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40850" y="3794943"/>
            <a:ext cx="8093551" cy="904514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42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759044"/>
            <a:ext cx="16425148" cy="275545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734" y="3494640"/>
            <a:ext cx="8056355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7564" indent="0">
              <a:buNone/>
              <a:defRPr sz="3500" b="1"/>
            </a:lvl2pPr>
            <a:lvl3pPr marL="1615134" indent="0">
              <a:buNone/>
              <a:defRPr sz="3100" b="1"/>
            </a:lvl3pPr>
            <a:lvl4pPr marL="2422690" indent="0">
              <a:buNone/>
              <a:defRPr sz="2900" b="1"/>
            </a:lvl4pPr>
            <a:lvl5pPr marL="3230262" indent="0">
              <a:buNone/>
              <a:defRPr sz="2900" b="1"/>
            </a:lvl5pPr>
            <a:lvl6pPr marL="4037818" indent="0">
              <a:buNone/>
              <a:defRPr sz="2900" b="1"/>
            </a:lvl6pPr>
            <a:lvl7pPr marL="4845390" indent="0">
              <a:buNone/>
              <a:defRPr sz="2900" b="1"/>
            </a:lvl7pPr>
            <a:lvl8pPr marL="5652952" indent="0">
              <a:buNone/>
              <a:defRPr sz="2900" b="1"/>
            </a:lvl8pPr>
            <a:lvl9pPr marL="6460516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734" y="5207309"/>
            <a:ext cx="8056355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40863" y="3494640"/>
            <a:ext cx="8096032" cy="1712669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7564" indent="0">
              <a:buNone/>
              <a:defRPr sz="3500" b="1"/>
            </a:lvl2pPr>
            <a:lvl3pPr marL="1615134" indent="0">
              <a:buNone/>
              <a:defRPr sz="3100" b="1"/>
            </a:lvl3pPr>
            <a:lvl4pPr marL="2422690" indent="0">
              <a:buNone/>
              <a:defRPr sz="2900" b="1"/>
            </a:lvl4pPr>
            <a:lvl5pPr marL="3230262" indent="0">
              <a:buNone/>
              <a:defRPr sz="2900" b="1"/>
            </a:lvl5pPr>
            <a:lvl6pPr marL="4037818" indent="0">
              <a:buNone/>
              <a:defRPr sz="2900" b="1"/>
            </a:lvl6pPr>
            <a:lvl7pPr marL="4845390" indent="0">
              <a:buNone/>
              <a:defRPr sz="2900" b="1"/>
            </a:lvl7pPr>
            <a:lvl8pPr marL="5652952" indent="0">
              <a:buNone/>
              <a:defRPr sz="2900" b="1"/>
            </a:lvl8pPr>
            <a:lvl9pPr marL="6460516" indent="0">
              <a:buNone/>
              <a:defRPr sz="2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40863" y="5207309"/>
            <a:ext cx="8096032" cy="7659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4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786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1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043" y="2052588"/>
            <a:ext cx="9640850" cy="10130822"/>
          </a:xfrm>
        </p:spPr>
        <p:txBody>
          <a:bodyPr/>
          <a:lstStyle>
            <a:lvl1pPr>
              <a:defRPr sz="56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7564" indent="0">
              <a:buNone/>
              <a:defRPr sz="2500"/>
            </a:lvl2pPr>
            <a:lvl3pPr marL="1615134" indent="0">
              <a:buNone/>
              <a:defRPr sz="2300"/>
            </a:lvl3pPr>
            <a:lvl4pPr marL="2422690" indent="0">
              <a:buNone/>
              <a:defRPr sz="2100"/>
            </a:lvl4pPr>
            <a:lvl5pPr marL="3230262" indent="0">
              <a:buNone/>
              <a:defRPr sz="2100"/>
            </a:lvl5pPr>
            <a:lvl6pPr marL="4037818" indent="0">
              <a:buNone/>
              <a:defRPr sz="2100"/>
            </a:lvl6pPr>
            <a:lvl7pPr marL="4845390" indent="0">
              <a:buNone/>
              <a:defRPr sz="2100"/>
            </a:lvl7pPr>
            <a:lvl8pPr marL="5652952" indent="0">
              <a:buNone/>
              <a:defRPr sz="2100"/>
            </a:lvl8pPr>
            <a:lvl9pPr marL="6460516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42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043" y="2052588"/>
            <a:ext cx="9640850" cy="10130822"/>
          </a:xfrm>
        </p:spPr>
        <p:txBody>
          <a:bodyPr anchor="t"/>
          <a:lstStyle>
            <a:lvl1pPr marL="0" indent="0">
              <a:buNone/>
              <a:defRPr sz="5600"/>
            </a:lvl1pPr>
            <a:lvl2pPr marL="807564" indent="0">
              <a:buNone/>
              <a:defRPr sz="5000"/>
            </a:lvl2pPr>
            <a:lvl3pPr marL="1615134" indent="0">
              <a:buNone/>
              <a:defRPr sz="4200"/>
            </a:lvl3pPr>
            <a:lvl4pPr marL="2422690" indent="0">
              <a:buNone/>
              <a:defRPr sz="3500"/>
            </a:lvl4pPr>
            <a:lvl5pPr marL="3230262" indent="0">
              <a:buNone/>
              <a:defRPr sz="3500"/>
            </a:lvl5pPr>
            <a:lvl6pPr marL="4037818" indent="0">
              <a:buNone/>
              <a:defRPr sz="3500"/>
            </a:lvl6pPr>
            <a:lvl7pPr marL="4845390" indent="0">
              <a:buNone/>
              <a:defRPr sz="3500"/>
            </a:lvl7pPr>
            <a:lvl8pPr marL="5652952" indent="0">
              <a:buNone/>
              <a:defRPr sz="3500"/>
            </a:lvl8pPr>
            <a:lvl9pPr marL="6460516" indent="0">
              <a:buNone/>
              <a:defRPr sz="3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7"/>
            <a:ext cx="6142073" cy="7923162"/>
          </a:xfrm>
        </p:spPr>
        <p:txBody>
          <a:bodyPr/>
          <a:lstStyle>
            <a:lvl1pPr marL="0" indent="0">
              <a:buNone/>
              <a:defRPr sz="2900"/>
            </a:lvl1pPr>
            <a:lvl2pPr marL="807564" indent="0">
              <a:buNone/>
              <a:defRPr sz="2500"/>
            </a:lvl2pPr>
            <a:lvl3pPr marL="1615134" indent="0">
              <a:buNone/>
              <a:defRPr sz="2300"/>
            </a:lvl3pPr>
            <a:lvl4pPr marL="2422690" indent="0">
              <a:buNone/>
              <a:defRPr sz="2100"/>
            </a:lvl4pPr>
            <a:lvl5pPr marL="3230262" indent="0">
              <a:buNone/>
              <a:defRPr sz="2100"/>
            </a:lvl5pPr>
            <a:lvl6pPr marL="4037818" indent="0">
              <a:buNone/>
              <a:defRPr sz="2100"/>
            </a:lvl6pPr>
            <a:lvl7pPr marL="4845390" indent="0">
              <a:buNone/>
              <a:defRPr sz="2100"/>
            </a:lvl7pPr>
            <a:lvl8pPr marL="5652952" indent="0">
              <a:buNone/>
              <a:defRPr sz="2100"/>
            </a:lvl8pPr>
            <a:lvl9pPr marL="6460516" indent="0">
              <a:buNone/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7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43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165" y="759029"/>
            <a:ext cx="4106287" cy="1208109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9302" y="759029"/>
            <a:ext cx="12080815" cy="1208109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98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132"/>
            <a:ext cx="19043650" cy="134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2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69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043" y="2052567"/>
            <a:ext cx="9640850" cy="10130822"/>
          </a:xfrm>
        </p:spPr>
        <p:txBody>
          <a:bodyPr/>
          <a:lstStyle>
            <a:lvl1pPr>
              <a:defRPr sz="6900"/>
            </a:lvl1pPr>
            <a:lvl2pPr>
              <a:defRPr sz="5800"/>
            </a:lvl2pPr>
            <a:lvl3pPr>
              <a:defRPr sz="50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5"/>
            <a:ext cx="6142073" cy="7923162"/>
          </a:xfrm>
        </p:spPr>
        <p:txBody>
          <a:bodyPr/>
          <a:lstStyle>
            <a:lvl1pPr marL="0" indent="0">
              <a:buNone/>
              <a:defRPr sz="3300"/>
            </a:lvl1pPr>
            <a:lvl2pPr marL="947151" indent="0">
              <a:buNone/>
              <a:defRPr sz="2900"/>
            </a:lvl2pPr>
            <a:lvl3pPr marL="1894287" indent="0">
              <a:buNone/>
              <a:defRPr sz="2500"/>
            </a:lvl3pPr>
            <a:lvl4pPr marL="2841423" indent="0">
              <a:buNone/>
              <a:defRPr sz="2300"/>
            </a:lvl4pPr>
            <a:lvl5pPr marL="3788557" indent="0">
              <a:buNone/>
              <a:defRPr sz="2300"/>
            </a:lvl5pPr>
            <a:lvl6pPr marL="4735702" indent="0">
              <a:buNone/>
              <a:defRPr sz="2300"/>
            </a:lvl6pPr>
            <a:lvl7pPr marL="5682838" indent="0">
              <a:buNone/>
              <a:defRPr sz="2300"/>
            </a:lvl7pPr>
            <a:lvl8pPr marL="6629983" indent="0">
              <a:buNone/>
              <a:defRPr sz="2300"/>
            </a:lvl8pPr>
            <a:lvl9pPr marL="7577113" indent="0">
              <a:buNone/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25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50383"/>
            <a:ext cx="6142073" cy="3326342"/>
          </a:xfrm>
        </p:spPr>
        <p:txBody>
          <a:bodyPr anchor="b"/>
          <a:lstStyle>
            <a:lvl1pPr>
              <a:defRPr sz="69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043" y="2052567"/>
            <a:ext cx="9640850" cy="10130822"/>
          </a:xfrm>
        </p:spPr>
        <p:txBody>
          <a:bodyPr anchor="t"/>
          <a:lstStyle>
            <a:lvl1pPr marL="0" indent="0">
              <a:buNone/>
              <a:defRPr sz="6900"/>
            </a:lvl1pPr>
            <a:lvl2pPr marL="947151" indent="0">
              <a:buNone/>
              <a:defRPr sz="5800"/>
            </a:lvl2pPr>
            <a:lvl3pPr marL="1894287" indent="0">
              <a:buNone/>
              <a:defRPr sz="5000"/>
            </a:lvl3pPr>
            <a:lvl4pPr marL="2841423" indent="0">
              <a:buNone/>
              <a:defRPr sz="4200"/>
            </a:lvl4pPr>
            <a:lvl5pPr marL="3788557" indent="0">
              <a:buNone/>
              <a:defRPr sz="4200"/>
            </a:lvl5pPr>
            <a:lvl6pPr marL="4735702" indent="0">
              <a:buNone/>
              <a:defRPr sz="4200"/>
            </a:lvl6pPr>
            <a:lvl7pPr marL="5682838" indent="0">
              <a:buNone/>
              <a:defRPr sz="4200"/>
            </a:lvl7pPr>
            <a:lvl8pPr marL="6629983" indent="0">
              <a:buNone/>
              <a:defRPr sz="4200"/>
            </a:lvl8pPr>
            <a:lvl9pPr marL="7577113" indent="0">
              <a:buNone/>
              <a:defRPr sz="42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1742" y="4276725"/>
            <a:ext cx="6142073" cy="7923162"/>
          </a:xfrm>
        </p:spPr>
        <p:txBody>
          <a:bodyPr/>
          <a:lstStyle>
            <a:lvl1pPr marL="0" indent="0">
              <a:buNone/>
              <a:defRPr sz="3300"/>
            </a:lvl1pPr>
            <a:lvl2pPr marL="947151" indent="0">
              <a:buNone/>
              <a:defRPr sz="2900"/>
            </a:lvl2pPr>
            <a:lvl3pPr marL="1894287" indent="0">
              <a:buNone/>
              <a:defRPr sz="2500"/>
            </a:lvl3pPr>
            <a:lvl4pPr marL="2841423" indent="0">
              <a:buNone/>
              <a:defRPr sz="2300"/>
            </a:lvl4pPr>
            <a:lvl5pPr marL="3788557" indent="0">
              <a:buNone/>
              <a:defRPr sz="2300"/>
            </a:lvl5pPr>
            <a:lvl6pPr marL="4735702" indent="0">
              <a:buNone/>
              <a:defRPr sz="2300"/>
            </a:lvl6pPr>
            <a:lvl7pPr marL="5682838" indent="0">
              <a:buNone/>
              <a:defRPr sz="2300"/>
            </a:lvl7pPr>
            <a:lvl8pPr marL="6629983" indent="0">
              <a:buNone/>
              <a:defRPr sz="2300"/>
            </a:lvl8pPr>
            <a:lvl9pPr marL="7577113" indent="0">
              <a:buNone/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261" y="759048"/>
            <a:ext cx="16425148" cy="2755453"/>
          </a:xfrm>
          <a:prstGeom prst="rect">
            <a:avLst/>
          </a:prstGeom>
        </p:spPr>
        <p:txBody>
          <a:bodyPr vert="horz" lIns="91116" tIns="45555" rIns="91116" bIns="45555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61" y="3794934"/>
            <a:ext cx="16425148" cy="9045142"/>
          </a:xfrm>
          <a:prstGeom prst="rect">
            <a:avLst/>
          </a:prstGeom>
        </p:spPr>
        <p:txBody>
          <a:bodyPr vert="horz" lIns="91116" tIns="45555" rIns="91116" bIns="4555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253" y="13213029"/>
            <a:ext cx="4284821" cy="758987"/>
          </a:xfrm>
          <a:prstGeom prst="rect">
            <a:avLst/>
          </a:prstGeom>
        </p:spPr>
        <p:txBody>
          <a:bodyPr vert="horz" lIns="91116" tIns="45555" rIns="91116" bIns="45555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C607-29FE-EA41-B6AB-DD913ACE0338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8219" y="13213029"/>
            <a:ext cx="6427232" cy="758987"/>
          </a:xfrm>
          <a:prstGeom prst="rect">
            <a:avLst/>
          </a:prstGeom>
        </p:spPr>
        <p:txBody>
          <a:bodyPr vert="horz" lIns="91116" tIns="45555" rIns="91116" bIns="45555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9580" y="13213029"/>
            <a:ext cx="4284821" cy="758987"/>
          </a:xfrm>
          <a:prstGeom prst="rect">
            <a:avLst/>
          </a:prstGeom>
        </p:spPr>
        <p:txBody>
          <a:bodyPr vert="horz" lIns="91116" tIns="45555" rIns="91116" bIns="45555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739F-CE7D-094C-B3A1-C3EEB7F74E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89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894287" rtl="0" eaLnBrk="1" latinLnBrk="0" hangingPunct="1">
        <a:lnSpc>
          <a:spcPct val="90000"/>
        </a:lnSpc>
        <a:spcBef>
          <a:spcPct val="0"/>
        </a:spcBef>
        <a:buNone/>
        <a:defRPr sz="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573" indent="-473573" algn="l" defTabSz="1894287" rtl="0" eaLnBrk="1" latinLnBrk="0" hangingPunct="1">
        <a:lnSpc>
          <a:spcPct val="90000"/>
        </a:lnSpc>
        <a:spcBef>
          <a:spcPts val="2079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20718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67854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14990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4262129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5209269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6156415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548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8050690" indent="-473573" algn="l" defTabSz="1894287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7151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94287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41423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88557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35702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82838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629983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77113" algn="l" defTabSz="1894287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263" y="759031"/>
            <a:ext cx="16425148" cy="2755453"/>
          </a:xfrm>
          <a:prstGeom prst="rect">
            <a:avLst/>
          </a:prstGeom>
        </p:spPr>
        <p:txBody>
          <a:bodyPr vert="horz" lIns="77753" tIns="38882" rIns="77753" bIns="38882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63" y="3794943"/>
            <a:ext cx="16425148" cy="9045144"/>
          </a:xfrm>
          <a:prstGeom prst="rect">
            <a:avLst/>
          </a:prstGeom>
        </p:spPr>
        <p:txBody>
          <a:bodyPr vert="horz" lIns="77753" tIns="38882" rIns="77753" bIns="3888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253" y="13213013"/>
            <a:ext cx="4284821" cy="758987"/>
          </a:xfrm>
          <a:prstGeom prst="rect">
            <a:avLst/>
          </a:prstGeom>
        </p:spPr>
        <p:txBody>
          <a:bodyPr vert="horz" lIns="77753" tIns="38882" rIns="77753" bIns="38882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8077"/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8077"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8221" y="13213013"/>
            <a:ext cx="6427232" cy="758987"/>
          </a:xfrm>
          <a:prstGeom prst="rect">
            <a:avLst/>
          </a:prstGeom>
        </p:spPr>
        <p:txBody>
          <a:bodyPr vert="horz" lIns="77753" tIns="38882" rIns="77753" bIns="38882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8077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9580" y="13213013"/>
            <a:ext cx="4284821" cy="758987"/>
          </a:xfrm>
          <a:prstGeom prst="rect">
            <a:avLst/>
          </a:prstGeom>
        </p:spPr>
        <p:txBody>
          <a:bodyPr vert="horz" lIns="77753" tIns="38882" rIns="77753" bIns="38882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8077"/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8077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8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4071" r:id="rId12"/>
  </p:sldLayoutIdLst>
  <p:txStyles>
    <p:titleStyle>
      <a:lvl1pPr algn="l" defTabSz="1616370" rtl="0" eaLnBrk="1" latinLnBrk="0" hangingPunct="1">
        <a:lnSpc>
          <a:spcPct val="90000"/>
        </a:lnSpc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088" indent="-404088" algn="l" defTabSz="1616370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2278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20458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28644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636826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445006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253195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6061370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869559" indent="-404088" algn="l" defTabSz="1616370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8180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6370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4546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2734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40912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9098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7285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5460" algn="l" defTabSz="1616370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263" y="759037"/>
            <a:ext cx="16425148" cy="2755453"/>
          </a:xfrm>
          <a:prstGeom prst="rect">
            <a:avLst/>
          </a:prstGeom>
        </p:spPr>
        <p:txBody>
          <a:bodyPr vert="horz" lIns="77722" tIns="38867" rIns="77722" bIns="38867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63" y="3794943"/>
            <a:ext cx="16425148" cy="9045144"/>
          </a:xfrm>
          <a:prstGeom prst="rect">
            <a:avLst/>
          </a:prstGeom>
        </p:spPr>
        <p:txBody>
          <a:bodyPr vert="horz" lIns="77722" tIns="38867" rIns="77722" bIns="3886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253" y="13213019"/>
            <a:ext cx="4284821" cy="758987"/>
          </a:xfrm>
          <a:prstGeom prst="rect">
            <a:avLst/>
          </a:prstGeom>
        </p:spPr>
        <p:txBody>
          <a:bodyPr vert="horz" lIns="77722" tIns="38867" rIns="77722" bIns="38867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459"/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7459"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8221" y="13213019"/>
            <a:ext cx="6427232" cy="758987"/>
          </a:xfrm>
          <a:prstGeom prst="rect">
            <a:avLst/>
          </a:prstGeom>
        </p:spPr>
        <p:txBody>
          <a:bodyPr vert="horz" lIns="77722" tIns="38867" rIns="77722" bIns="38867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45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9580" y="13213019"/>
            <a:ext cx="4284821" cy="758987"/>
          </a:xfrm>
          <a:prstGeom prst="rect">
            <a:avLst/>
          </a:prstGeom>
        </p:spPr>
        <p:txBody>
          <a:bodyPr vert="horz" lIns="77722" tIns="38867" rIns="77722" bIns="38867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459"/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7459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1615752" rtl="0" eaLnBrk="1" latinLnBrk="0" hangingPunct="1">
        <a:lnSpc>
          <a:spcPct val="90000"/>
        </a:lnSpc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3932" indent="-403932" algn="l" defTabSz="1615752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1816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19684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27562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635434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443304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251184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6059048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866930" indent="-403932" algn="l" defTabSz="1615752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7872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5752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3616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1498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9364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7244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5118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2988" algn="l" defTabSz="1615752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251" y="758992"/>
            <a:ext cx="16425148" cy="2755453"/>
          </a:xfrm>
          <a:prstGeom prst="rect">
            <a:avLst/>
          </a:prstGeom>
        </p:spPr>
        <p:txBody>
          <a:bodyPr vert="horz" lIns="91429" tIns="45713" rIns="91429" bIns="45713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51" y="3794934"/>
            <a:ext cx="16425148" cy="9045142"/>
          </a:xfrm>
          <a:prstGeom prst="rect">
            <a:avLst/>
          </a:prstGeom>
        </p:spPr>
        <p:txBody>
          <a:bodyPr vert="horz" lIns="91429" tIns="45713" rIns="91429" bIns="4571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251" y="13212973"/>
            <a:ext cx="4284821" cy="758987"/>
          </a:xfrm>
          <a:prstGeom prst="rect">
            <a:avLst/>
          </a:prstGeom>
        </p:spPr>
        <p:txBody>
          <a:bodyPr vert="horz" lIns="91429" tIns="45713" rIns="91429" bIns="45713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02531"/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902531"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8209" y="13212973"/>
            <a:ext cx="6427232" cy="758987"/>
          </a:xfrm>
          <a:prstGeom prst="rect">
            <a:avLst/>
          </a:prstGeom>
        </p:spPr>
        <p:txBody>
          <a:bodyPr vert="horz" lIns="91429" tIns="45713" rIns="91429" bIns="45713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0253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9578" y="13212973"/>
            <a:ext cx="4284821" cy="758987"/>
          </a:xfrm>
          <a:prstGeom prst="rect">
            <a:avLst/>
          </a:prstGeom>
        </p:spPr>
        <p:txBody>
          <a:bodyPr vert="horz" lIns="91429" tIns="45713" rIns="91429" bIns="45713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902531"/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90253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9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1900521" rtl="0" eaLnBrk="1" latinLnBrk="0" hangingPunct="1">
        <a:lnSpc>
          <a:spcPct val="90000"/>
        </a:lnSpc>
        <a:spcBef>
          <a:spcPct val="0"/>
        </a:spcBef>
        <a:buNone/>
        <a:defRPr sz="9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5130" indent="-475130" algn="l" defTabSz="1900521" rtl="0" eaLnBrk="1" latinLnBrk="0" hangingPunct="1">
        <a:lnSpc>
          <a:spcPct val="90000"/>
        </a:lnSpc>
        <a:spcBef>
          <a:spcPts val="2079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25389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75651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25911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4276173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5226432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6176694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7126953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8077213" indent="-475130" algn="l" defTabSz="1900521" rtl="0" eaLnBrk="1" latinLnBrk="0" hangingPunct="1">
        <a:lnSpc>
          <a:spcPct val="90000"/>
        </a:lnSpc>
        <a:spcBef>
          <a:spcPts val="1038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50262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900521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50781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01043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51302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701562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651822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602083" algn="l" defTabSz="1900521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263" y="759042"/>
            <a:ext cx="16425148" cy="2755453"/>
          </a:xfrm>
          <a:prstGeom prst="rect">
            <a:avLst/>
          </a:prstGeom>
        </p:spPr>
        <p:txBody>
          <a:bodyPr vert="horz" lIns="77701" tIns="38857" rIns="77701" bIns="38857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63" y="3794943"/>
            <a:ext cx="16425148" cy="9045144"/>
          </a:xfrm>
          <a:prstGeom prst="rect">
            <a:avLst/>
          </a:prstGeom>
        </p:spPr>
        <p:txBody>
          <a:bodyPr vert="horz" lIns="77701" tIns="38857" rIns="77701" bIns="3885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253" y="13213023"/>
            <a:ext cx="4284821" cy="758987"/>
          </a:xfrm>
          <a:prstGeom prst="rect">
            <a:avLst/>
          </a:prstGeom>
        </p:spPr>
        <p:txBody>
          <a:bodyPr vert="horz" lIns="77701" tIns="38857" rIns="77701" bIns="38857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051"/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7051"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8221" y="13213023"/>
            <a:ext cx="6427232" cy="758987"/>
          </a:xfrm>
          <a:prstGeom prst="rect">
            <a:avLst/>
          </a:prstGeom>
        </p:spPr>
        <p:txBody>
          <a:bodyPr vert="horz" lIns="77701" tIns="38857" rIns="77701" bIns="38857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05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9580" y="13213023"/>
            <a:ext cx="4284821" cy="758987"/>
          </a:xfrm>
          <a:prstGeom prst="rect">
            <a:avLst/>
          </a:prstGeom>
        </p:spPr>
        <p:txBody>
          <a:bodyPr vert="horz" lIns="77701" tIns="38857" rIns="77701" bIns="38857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7051"/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705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1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1615338" rtl="0" eaLnBrk="1" latinLnBrk="0" hangingPunct="1">
        <a:lnSpc>
          <a:spcPct val="90000"/>
        </a:lnSpc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3828" indent="-403828" algn="l" defTabSz="1615338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1508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19170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26842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634506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442172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249842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6057504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865178" indent="-403828" algn="l" defTabSz="1615338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7666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5338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2998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0674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8334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6010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3683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1340" algn="l" defTabSz="1615338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263" y="759044"/>
            <a:ext cx="16425148" cy="2755453"/>
          </a:xfrm>
          <a:prstGeom prst="rect">
            <a:avLst/>
          </a:prstGeom>
        </p:spPr>
        <p:txBody>
          <a:bodyPr vert="horz" lIns="77690" tIns="38855" rIns="77690" bIns="38855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63" y="3794943"/>
            <a:ext cx="16425148" cy="9045144"/>
          </a:xfrm>
          <a:prstGeom prst="rect">
            <a:avLst/>
          </a:prstGeom>
        </p:spPr>
        <p:txBody>
          <a:bodyPr vert="horz" lIns="77690" tIns="38855" rIns="77690" bIns="3885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9253" y="13213025"/>
            <a:ext cx="4284821" cy="758987"/>
          </a:xfrm>
          <a:prstGeom prst="rect">
            <a:avLst/>
          </a:prstGeom>
        </p:spPr>
        <p:txBody>
          <a:bodyPr vert="horz" lIns="77690" tIns="38855" rIns="77690" bIns="3885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841"/>
            <a:fld id="{9C29C607-29FE-EA41-B6AB-DD913ACE03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6841"/>
              <a:t>19/11/2020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8221" y="13213025"/>
            <a:ext cx="6427232" cy="758987"/>
          </a:xfrm>
          <a:prstGeom prst="rect">
            <a:avLst/>
          </a:prstGeom>
        </p:spPr>
        <p:txBody>
          <a:bodyPr vert="horz" lIns="77690" tIns="38855" rIns="77690" bIns="3885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841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49580" y="13213025"/>
            <a:ext cx="4284821" cy="758987"/>
          </a:xfrm>
          <a:prstGeom prst="rect">
            <a:avLst/>
          </a:prstGeom>
        </p:spPr>
        <p:txBody>
          <a:bodyPr vert="horz" lIns="77690" tIns="38855" rIns="77690" bIns="3885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16841"/>
            <a:fld id="{3B28739F-CE7D-094C-B3A1-C3EEB7F74E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1616841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l" defTabSz="1615134" rtl="0" eaLnBrk="1" latinLnBrk="0" hangingPunct="1">
        <a:lnSpc>
          <a:spcPct val="90000"/>
        </a:lnSpc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3776" indent="-403776" algn="l" defTabSz="1615134" rtl="0" eaLnBrk="1" latinLnBrk="0" hangingPunct="1">
        <a:lnSpc>
          <a:spcPct val="90000"/>
        </a:lnSpc>
        <a:spcBef>
          <a:spcPts val="177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11354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018910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26482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634042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441606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249174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6056732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864302" indent="-403776" algn="l" defTabSz="1615134" rtl="0" eaLnBrk="1" latinLnBrk="0" hangingPunct="1">
        <a:lnSpc>
          <a:spcPct val="90000"/>
        </a:lnSpc>
        <a:spcBef>
          <a:spcPts val="884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64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5134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22690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30262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37818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45390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52952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60516" algn="l" defTabSz="161513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FUSION/nouveaux%20reglements/versions%20finales/REGLEMENT_Implusion%20DEVELOPPEMENT_aw.do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FUSION/nouveaux%20reglements/versions%20finales/REGLEMENT_Impulsion%20EXPORT.do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normandierebond.fr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bpifrance.fr/A-la-une/Appels-a-projets-concours/Plan-de-relance-soutien-aux-investissements-de-modernisation-de-la-filiere-aeronautique-50449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bpifrance.fr/A-la-une/Appels-a-projets-concours/Plan-de-relance-soutien-aux-investissements-de-modernisation-de-la-filiere-automobile-50451" TargetMode="External"/><Relationship Id="rId5" Type="http://schemas.openxmlformats.org/officeDocument/2006/relationships/hyperlink" Target="http://relance.projets-territoriaux.bpifrance.fr/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FUSION/nouveaux%20reglements/versions%20finales/REGLEMENT_Impulsion%20CONSEIL_aw.do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FUSION/nouveaux%20reglements/versions%20finales/REGLEMENT_Implusion%20DEVELOPPEMENT_aw.do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FUSION/nouveaux%20reglements/versions%20finales/REGLEMENT_Implusion%20DEVELOPPEMENT_aw.do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"/>
            <a:ext cx="19043650" cy="14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04743" y="487463"/>
            <a:ext cx="14925163" cy="326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643" tIns="94820" rIns="189643" bIns="94820">
            <a:spAutoFit/>
          </a:bodyPr>
          <a:lstStyle/>
          <a:p>
            <a:pPr algn="r" defTabSz="1899135"/>
            <a:r>
              <a:rPr lang="fr-FR" sz="6000" b="1" spc="599" dirty="0">
                <a:solidFill>
                  <a:srgbClr val="0D375F"/>
                </a:solidFill>
                <a:latin typeface="GothamHTF-Thin" charset="0"/>
              </a:rPr>
              <a:t>Impulsion DÉVELOPPEMENT</a:t>
            </a:r>
            <a:endParaRPr lang="fr-FR" sz="4400" dirty="0">
              <a:solidFill>
                <a:prstClr val="black"/>
              </a:solidFill>
            </a:endParaRPr>
          </a:p>
          <a:p>
            <a:pPr algn="r" defTabSz="1899135"/>
            <a:r>
              <a:rPr lang="fr-FR" sz="4800" b="1" spc="599" dirty="0">
                <a:solidFill>
                  <a:srgbClr val="0D375F"/>
                </a:solidFill>
                <a:latin typeface="GothamHTF-Thin" charset="0"/>
              </a:rPr>
              <a:t>3</a:t>
            </a:r>
            <a:r>
              <a:rPr lang="fr-FR" sz="4800" b="1" spc="599" dirty="0" smtClean="0">
                <a:solidFill>
                  <a:srgbClr val="0D375F"/>
                </a:solidFill>
                <a:latin typeface="GothamHTF-Thin" charset="0"/>
              </a:rPr>
              <a:t>. Trésorerie</a:t>
            </a:r>
          </a:p>
          <a:p>
            <a:pPr algn="r" defTabSz="1899135"/>
            <a:r>
              <a:rPr lang="fr-FR" sz="4800" b="1" spc="599" dirty="0" smtClean="0">
                <a:solidFill>
                  <a:srgbClr val="0D375F"/>
                </a:solidFill>
                <a:latin typeface="GothamHTF-Thin" charset="0"/>
              </a:rPr>
              <a:t>(Déclinaison - Prêt </a:t>
            </a:r>
            <a:r>
              <a:rPr lang="fr-FR" sz="4800" b="1" spc="599" dirty="0" err="1" smtClean="0">
                <a:solidFill>
                  <a:srgbClr val="0D375F"/>
                </a:solidFill>
                <a:latin typeface="GothamHTF-Thin" charset="0"/>
              </a:rPr>
              <a:t>Tréso</a:t>
            </a:r>
            <a:r>
              <a:rPr lang="fr-FR" sz="4800" b="1" spc="599" dirty="0" smtClean="0">
                <a:solidFill>
                  <a:srgbClr val="0D375F"/>
                </a:solidFill>
                <a:latin typeface="GothamHTF-Thin" charset="0"/>
              </a:rPr>
              <a:t> Covid-19)</a:t>
            </a:r>
            <a:endParaRPr lang="fr-FR" sz="4800" b="1" spc="599" dirty="0">
              <a:solidFill>
                <a:srgbClr val="0D375F"/>
              </a:solidFill>
              <a:latin typeface="GothamHTF-Thin" charset="0"/>
            </a:endParaRPr>
          </a:p>
          <a:p>
            <a:pPr algn="r" defTabSz="1899135"/>
            <a:endParaRPr lang="fr-FR" sz="4400" b="1" dirty="0">
              <a:solidFill>
                <a:srgbClr val="5B9BD5">
                  <a:lumMod val="75000"/>
                </a:srgbClr>
              </a:solidFill>
              <a:latin typeface="GothamHTF-Thin" charset="0"/>
            </a:endParaRPr>
          </a:p>
        </p:txBody>
      </p:sp>
      <p:sp>
        <p:nvSpPr>
          <p:cNvPr id="43" name="Pentagone 42"/>
          <p:cNvSpPr/>
          <p:nvPr/>
        </p:nvSpPr>
        <p:spPr>
          <a:xfrm>
            <a:off x="643395" y="3345135"/>
            <a:ext cx="2645183" cy="10173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Objectifs</a:t>
            </a:r>
          </a:p>
        </p:txBody>
      </p:sp>
      <p:sp>
        <p:nvSpPr>
          <p:cNvPr id="17" name="Pentagone 16"/>
          <p:cNvSpPr/>
          <p:nvPr/>
        </p:nvSpPr>
        <p:spPr>
          <a:xfrm>
            <a:off x="643388" y="7486700"/>
            <a:ext cx="2841480" cy="1434898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Dépenses éligibles </a:t>
            </a:r>
          </a:p>
        </p:txBody>
      </p:sp>
      <p:sp>
        <p:nvSpPr>
          <p:cNvPr id="18" name="Pentagone 17"/>
          <p:cNvSpPr/>
          <p:nvPr/>
        </p:nvSpPr>
        <p:spPr>
          <a:xfrm>
            <a:off x="693075" y="10000544"/>
            <a:ext cx="2879544" cy="17709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Modalités  et montants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4737" y="5558780"/>
            <a:ext cx="15689877" cy="523168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defTabSz="1896045"/>
            <a:r>
              <a:rPr lang="fr-FR" sz="2700" dirty="0">
                <a:solidFill>
                  <a:prstClr val="black"/>
                </a:solidFill>
              </a:rPr>
              <a:t>Entreprises ayant au-moins un établissement en Normandie</a:t>
            </a:r>
          </a:p>
        </p:txBody>
      </p:sp>
      <p:sp>
        <p:nvSpPr>
          <p:cNvPr id="21" name="Pentagone 20"/>
          <p:cNvSpPr/>
          <p:nvPr/>
        </p:nvSpPr>
        <p:spPr>
          <a:xfrm>
            <a:off x="643387" y="5066283"/>
            <a:ext cx="2929232" cy="150816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Entreprises cibles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04738" y="12471537"/>
            <a:ext cx="3312895" cy="523220"/>
          </a:xfrm>
          <a:prstGeom prst="rect">
            <a:avLst/>
          </a:prstGeom>
        </p:spPr>
        <p:txBody>
          <a:bodyPr wrap="none" lIns="91406" tIns="45701" rIns="91406" bIns="45701">
            <a:spAutoFit/>
          </a:bodyPr>
          <a:lstStyle/>
          <a:p>
            <a:pPr defTabSz="1896045"/>
            <a:r>
              <a:rPr lang="fr-FR" sz="2700" i="1" dirty="0">
                <a:solidFill>
                  <a:prstClr val="black"/>
                </a:solidFill>
              </a:rPr>
              <a:t>PTZ : Prêt à Taux Zéro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4737" y="3491342"/>
            <a:ext cx="13024020" cy="954106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2700" dirty="0">
                <a:solidFill>
                  <a:prstClr val="black"/>
                </a:solidFill>
              </a:rPr>
              <a:t>Favoriser et de soutenir les entreprises devant faire face à une tension passagère de trésorerie.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04737" y="7967485"/>
            <a:ext cx="14234983" cy="523220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defTabSz="1896045"/>
            <a:r>
              <a:rPr lang="fr-FR" sz="2700" dirty="0">
                <a:solidFill>
                  <a:prstClr val="black"/>
                </a:solidFill>
              </a:rPr>
              <a:t>Financement du besoin en fonds de roulement, en complément d’une intervention bancaire.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04741" y="10193535"/>
            <a:ext cx="14333885" cy="2169786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700" dirty="0">
                <a:solidFill>
                  <a:prstClr val="black"/>
                </a:solidFill>
              </a:rPr>
              <a:t>Etude des dossiers au cas pour </a:t>
            </a:r>
            <a:r>
              <a:rPr lang="fr-FR" sz="2700" dirty="0" smtClean="0">
                <a:solidFill>
                  <a:prstClr val="black"/>
                </a:solidFill>
              </a:rPr>
              <a:t>cas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700" dirty="0">
                <a:solidFill>
                  <a:prstClr val="black"/>
                </a:solidFill>
              </a:rPr>
              <a:t>Intervention conditionnée par complément bancaire, en 1 pour 1, au minimum.</a:t>
            </a:r>
          </a:p>
          <a:p>
            <a:pPr algn="just" defTabSz="1896045"/>
            <a:r>
              <a:rPr lang="fr-FR" sz="2700" dirty="0">
                <a:solidFill>
                  <a:prstClr val="black"/>
                </a:solidFill>
              </a:rPr>
              <a:t>Dans la limite des fonds propres et quasi fonds propres, limiter à 1 M€ 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800" b="1" dirty="0" smtClean="0">
                <a:solidFill>
                  <a:srgbClr val="FF0000"/>
                </a:solidFill>
              </a:rPr>
              <a:t>Prêt </a:t>
            </a:r>
            <a:r>
              <a:rPr lang="fr-FR" sz="2800" b="1" dirty="0" err="1" smtClean="0">
                <a:solidFill>
                  <a:srgbClr val="FF0000"/>
                </a:solidFill>
              </a:rPr>
              <a:t>tréso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Covid-19 plafonné à 300k</a:t>
            </a:r>
            <a:r>
              <a:rPr lang="fr-FR" sz="2800" b="1" dirty="0" smtClean="0">
                <a:solidFill>
                  <a:srgbClr val="FF0000"/>
                </a:solidFill>
              </a:rPr>
              <a:t>€ (selon taille de l’entreprise)</a:t>
            </a:r>
            <a:endParaRPr lang="fr-FR" sz="2800" b="1" dirty="0">
              <a:solidFill>
                <a:srgbClr val="FF0000"/>
              </a:solidFill>
            </a:endParaRP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endParaRPr lang="fr-FR" sz="2700" dirty="0" smtClean="0">
              <a:solidFill>
                <a:prstClr val="black"/>
              </a:solidFill>
            </a:endParaRPr>
          </a:p>
        </p:txBody>
      </p:sp>
      <p:pic>
        <p:nvPicPr>
          <p:cNvPr id="13" name="Image 1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77" y="5"/>
            <a:ext cx="3007212" cy="2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e 31"/>
          <p:cNvSpPr/>
          <p:nvPr/>
        </p:nvSpPr>
        <p:spPr>
          <a:xfrm>
            <a:off x="316743" y="2321839"/>
            <a:ext cx="2645183" cy="10173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Objectifs</a:t>
            </a:r>
          </a:p>
        </p:txBody>
      </p:sp>
      <p:sp>
        <p:nvSpPr>
          <p:cNvPr id="34" name="Pentagone 33"/>
          <p:cNvSpPr/>
          <p:nvPr/>
        </p:nvSpPr>
        <p:spPr>
          <a:xfrm>
            <a:off x="253830" y="10394130"/>
            <a:ext cx="2879544" cy="17709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Modalités  et montants </a:t>
            </a:r>
          </a:p>
        </p:txBody>
      </p:sp>
      <p:sp>
        <p:nvSpPr>
          <p:cNvPr id="18" name="Pentagone 17"/>
          <p:cNvSpPr/>
          <p:nvPr/>
        </p:nvSpPr>
        <p:spPr>
          <a:xfrm>
            <a:off x="228986" y="4034955"/>
            <a:ext cx="2929232" cy="150816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Entreprises cibles</a:t>
            </a:r>
          </a:p>
        </p:txBody>
      </p:sp>
      <p:sp>
        <p:nvSpPr>
          <p:cNvPr id="19" name="Pentagone 18"/>
          <p:cNvSpPr/>
          <p:nvPr/>
        </p:nvSpPr>
        <p:spPr>
          <a:xfrm>
            <a:off x="218590" y="6521483"/>
            <a:ext cx="2841480" cy="1434898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Dépenses éligibles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118492" y="991998"/>
            <a:ext cx="14925163" cy="111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643" tIns="94820" rIns="189643" bIns="94820">
            <a:spAutoFit/>
          </a:bodyPr>
          <a:lstStyle/>
          <a:p>
            <a:pPr algn="r" defTabSz="1899135"/>
            <a:endParaRPr lang="fr-FR" sz="6000" b="1" spc="599" dirty="0">
              <a:solidFill>
                <a:srgbClr val="0D375F"/>
              </a:solidFill>
              <a:latin typeface="GothamHTF-Thin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182397" y="487467"/>
            <a:ext cx="9674149" cy="179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643" tIns="94820" rIns="189643" bIns="94820">
            <a:spAutoFit/>
          </a:bodyPr>
          <a:lstStyle/>
          <a:p>
            <a:pPr algn="r" defTabSz="1899135"/>
            <a:r>
              <a:rPr lang="fr-FR" sz="6000" b="1" spc="599" dirty="0">
                <a:solidFill>
                  <a:srgbClr val="0D375F"/>
                </a:solidFill>
                <a:latin typeface="GothamHTF-Thin" charset="0"/>
              </a:rPr>
              <a:t>Impulsion EXPORT</a:t>
            </a:r>
          </a:p>
          <a:p>
            <a:pPr algn="r" defTabSz="1899135"/>
            <a:endParaRPr lang="fr-FR" sz="4400" b="1" dirty="0">
              <a:solidFill>
                <a:srgbClr val="5B9BD5">
                  <a:lumMod val="75000"/>
                </a:srgbClr>
              </a:solidFill>
              <a:latin typeface="GothamHTF-Thin" charset="0"/>
            </a:endParaRPr>
          </a:p>
        </p:txBody>
      </p:sp>
      <p:pic>
        <p:nvPicPr>
          <p:cNvPr id="16" name="Image 1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607" y="-207041"/>
            <a:ext cx="3109661" cy="27761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19537" y="2371270"/>
            <a:ext cx="13693092" cy="1015611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2900" dirty="0">
                <a:solidFill>
                  <a:prstClr val="black"/>
                </a:solidFill>
              </a:rPr>
              <a:t>Renforcer la compétitivité des entreprises normandes et assurer une lisibilité du savoir-faire normand à l’international.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76019" y="3849451"/>
            <a:ext cx="13580132" cy="1477274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2900" dirty="0">
                <a:solidFill>
                  <a:prstClr val="black"/>
                </a:solidFill>
              </a:rPr>
              <a:t>Les entreprises relevant des secteurs de l’industrie, des services à l’industrie, des activités manufacturières, de l’agro-alimentaire, en conquête de nouveaux marchés internationaux.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8358" y="5734526"/>
            <a:ext cx="13584277" cy="3785652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La préparation du projet en amont (études, conseil, réglementation, adaptation produit...),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Les déplacements à l’international et aux participations à des salons (hébergements, billets d’avion, frais d’inscription, stands, ...), 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Les frais de marketing et communication pour l’international adaptés aux pays ciblés (outils, web, traduction,...), 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Le renforcement des compétences internes (recrutement de collaborateurs liés à l’international, CDI ou CDD durée minimum de 6 mois).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84839" y="10047376"/>
            <a:ext cx="13527795" cy="2816117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Subvention plafonnée à 75 000 € sur 2 ans 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Taux d’intervention correspondant au maximum à 50% des coûts éligibles HT (% d’intervention alloué en fonction de l’impact structurant du projet pour le territoire). 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Programme d’un minimum de dépenses éligibles de 4 000 €.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2900" dirty="0">
                <a:solidFill>
                  <a:prstClr val="black"/>
                </a:solidFill>
              </a:rPr>
              <a:t>Accélérateur </a:t>
            </a:r>
            <a:r>
              <a:rPr lang="fr-FR" sz="2900" dirty="0" smtClean="0">
                <a:solidFill>
                  <a:prstClr val="black"/>
                </a:solidFill>
              </a:rPr>
              <a:t>XPORT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3200" b="1" dirty="0" smtClean="0">
                <a:solidFill>
                  <a:srgbClr val="FF0000"/>
                </a:solidFill>
              </a:rPr>
              <a:t>Opération RELANCE : Salon prioritaire Global Industrie Lyon - soutien à 80%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5171" t="2566" r="55153" b="1484"/>
          <a:stretch/>
        </p:blipFill>
        <p:spPr>
          <a:xfrm>
            <a:off x="-16933" y="745067"/>
            <a:ext cx="19020806" cy="129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90754" y="448482"/>
            <a:ext cx="16194223" cy="1754036"/>
          </a:xfrm>
          <a:prstGeom prst="rect">
            <a:avLst/>
          </a:prstGeom>
        </p:spPr>
        <p:txBody>
          <a:bodyPr wrap="square" lIns="91156" tIns="45576" rIns="91156" bIns="45576">
            <a:spAutoFit/>
          </a:bodyPr>
          <a:lstStyle/>
          <a:p>
            <a:pPr algn="r"/>
            <a:r>
              <a:rPr lang="fr-FR" sz="5400" spc="599" dirty="0" smtClean="0">
                <a:solidFill>
                  <a:srgbClr val="0D375F"/>
                </a:solidFill>
                <a:latin typeface="GothamHTF-Thin"/>
                <a:ea typeface="Verdana" panose="020B0604030504040204" pitchFamily="34" charset="0"/>
                <a:cs typeface="Verdana" panose="020B0604030504040204" pitchFamily="34" charset="0"/>
              </a:rPr>
              <a:t>Les mesures régionales mises en œuvre dans le cadre de la crise du covid-19 </a:t>
            </a:r>
            <a:endParaRPr lang="fr-FR" sz="5400" spc="599" dirty="0">
              <a:solidFill>
                <a:srgbClr val="0D375F"/>
              </a:solidFill>
              <a:latin typeface="GothamHTF-Thin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2467907"/>
            <a:ext cx="18718304" cy="108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593" tIns="94795" rIns="189593" bIns="94795">
            <a:spAutoFit/>
          </a:bodyPr>
          <a:lstStyle/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400" dirty="0" smtClean="0">
                <a:solidFill>
                  <a:prstClr val="black"/>
                </a:solidFill>
              </a:rPr>
              <a:t>Mise en place d’une hotline et mail dédié </a:t>
            </a:r>
            <a:r>
              <a:rPr lang="fr-FR" sz="4000" dirty="0" smtClean="0">
                <a:solidFill>
                  <a:prstClr val="black"/>
                </a:solidFill>
              </a:rPr>
              <a:t>(&gt; 7000 appels et &gt; 3500 mails traités)</a:t>
            </a:r>
          </a:p>
          <a:p>
            <a:pPr algn="just" defTabSz="1895563">
              <a:lnSpc>
                <a:spcPct val="114000"/>
              </a:lnSpc>
              <a:buClr>
                <a:srgbClr val="0D375F"/>
              </a:buClr>
            </a:pPr>
            <a:endParaRPr lang="fr-FR" sz="4400" dirty="0">
              <a:solidFill>
                <a:prstClr val="black"/>
              </a:solidFill>
            </a:endParaRP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400" dirty="0" smtClean="0">
                <a:solidFill>
                  <a:prstClr val="black"/>
                </a:solidFill>
              </a:rPr>
              <a:t>Suspension du remboursement des aides de la Région : Moratoire systématique de 6 mois</a:t>
            </a:r>
          </a:p>
          <a:p>
            <a:pPr algn="just" defTabSz="1895563">
              <a:lnSpc>
                <a:spcPct val="114000"/>
              </a:lnSpc>
              <a:buClr>
                <a:srgbClr val="0D375F"/>
              </a:buClr>
            </a:pPr>
            <a:endParaRPr lang="fr-FR" sz="4400" dirty="0">
              <a:solidFill>
                <a:prstClr val="black"/>
              </a:solidFill>
            </a:endParaRP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400" dirty="0" smtClean="0">
                <a:solidFill>
                  <a:prstClr val="black"/>
                </a:solidFill>
              </a:rPr>
              <a:t>Fonds de Garantie : augmentation de la quotité max. garantie (jusque 70%)</a:t>
            </a: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endParaRPr lang="fr-FR" sz="4400" dirty="0">
              <a:solidFill>
                <a:prstClr val="black"/>
              </a:solidFill>
            </a:endParaRP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400" dirty="0" smtClean="0">
                <a:solidFill>
                  <a:prstClr val="black"/>
                </a:solidFill>
              </a:rPr>
              <a:t>Dispositif d’aide à la trésorerie en complément du PGE (cible </a:t>
            </a:r>
            <a:r>
              <a:rPr lang="fr-FR" sz="4400" dirty="0" err="1" smtClean="0">
                <a:solidFill>
                  <a:prstClr val="black"/>
                </a:solidFill>
              </a:rPr>
              <a:t>BtoB</a:t>
            </a:r>
            <a:r>
              <a:rPr lang="fr-FR" sz="4400" dirty="0" smtClean="0">
                <a:solidFill>
                  <a:prstClr val="black"/>
                </a:solidFill>
              </a:rPr>
              <a:t>) </a:t>
            </a: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endParaRPr lang="fr-FR" sz="4400" dirty="0">
              <a:solidFill>
                <a:prstClr val="black"/>
              </a:solidFill>
            </a:endParaRP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400" dirty="0" smtClean="0">
                <a:solidFill>
                  <a:prstClr val="black"/>
                </a:solidFill>
              </a:rPr>
              <a:t>Contribution financière et gestion opérationnelle du volet 2 dans le cadre du Fonds National de Solidarité </a:t>
            </a: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endParaRPr lang="fr-FR" sz="4400" dirty="0">
              <a:solidFill>
                <a:prstClr val="black"/>
              </a:solidFill>
            </a:endParaRPr>
          </a:p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400" dirty="0" smtClean="0">
                <a:solidFill>
                  <a:prstClr val="black"/>
                </a:solidFill>
              </a:rPr>
              <a:t>Dispositifs Impulsion Relance Normandie et Impulsion Relance + (cible BtoC)</a:t>
            </a:r>
          </a:p>
          <a:p>
            <a:pPr algn="just" defTabSz="1895563">
              <a:lnSpc>
                <a:spcPct val="114000"/>
              </a:lnSpc>
              <a:buClr>
                <a:srgbClr val="0D375F"/>
              </a:buClr>
            </a:pPr>
            <a:endParaRPr lang="fr-FR" sz="3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>
            <a:extLst>
              <a:ext uri="{FF2B5EF4-FFF2-40B4-BE49-F238E27FC236}">
                <a16:creationId xmlns:a16="http://schemas.microsoft.com/office/drawing/2014/main" xmlns="" id="{3EDA3FD0-A319-41C4-BCBB-9206752D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48" y="1310156"/>
            <a:ext cx="18019206" cy="12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fr-FR" altLang="fr-FR" sz="2287" dirty="0"/>
              <a:t>Le Fonds a vocation à couvrir un pan « orphelin » du capital investissement en région, potentiellement porteur de TRI remarquable, exposé économiquement  et très fort en terme d’impact </a:t>
            </a:r>
            <a:r>
              <a:rPr lang="fr-FR" altLang="fr-FR" sz="2287" dirty="0" smtClean="0"/>
              <a:t>territorial.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fr-FR" altLang="fr-FR" sz="2287" dirty="0" smtClean="0"/>
              <a:t>Demande à faire via : </a:t>
            </a:r>
            <a:r>
              <a:rPr lang="fr-FR" altLang="fr-FR" sz="2287" dirty="0" smtClean="0">
                <a:hlinkClick r:id="rId2"/>
              </a:rPr>
              <a:t>contact@normandierebond.fr</a:t>
            </a:r>
            <a:r>
              <a:rPr lang="fr-FR" altLang="fr-FR" sz="2287" dirty="0" smtClean="0"/>
              <a:t> </a:t>
            </a:r>
            <a:endParaRPr lang="fr-FR" altLang="fr-FR" sz="2287" dirty="0"/>
          </a:p>
        </p:txBody>
      </p:sp>
      <p:sp>
        <p:nvSpPr>
          <p:cNvPr id="10248" name="Line 9">
            <a:extLst>
              <a:ext uri="{FF2B5EF4-FFF2-40B4-BE49-F238E27FC236}">
                <a16:creationId xmlns:a16="http://schemas.microsoft.com/office/drawing/2014/main" xmlns="" id="{53E06CBD-BC00-4EEB-9285-2B5797FFD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942" y="3533763"/>
            <a:ext cx="7697496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45385" tIns="138155" rIns="345385" bIns="138155" anchor="ctr"/>
          <a:lstStyle/>
          <a:p>
            <a:endParaRPr lang="fr-FR" sz="3326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xmlns="" id="{369D532D-C6F0-4A4B-B780-25F247B191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5509" y="2839280"/>
            <a:ext cx="9138" cy="10926881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45385" tIns="138155" rIns="345385" bIns="138155" anchor="ctr"/>
          <a:lstStyle/>
          <a:p>
            <a:endParaRPr lang="fr-FR" sz="3326"/>
          </a:p>
        </p:txBody>
      </p:sp>
      <p:sp>
        <p:nvSpPr>
          <p:cNvPr id="10250" name="Line 13">
            <a:extLst>
              <a:ext uri="{FF2B5EF4-FFF2-40B4-BE49-F238E27FC236}">
                <a16:creationId xmlns:a16="http://schemas.microsoft.com/office/drawing/2014/main" xmlns="" id="{E4362256-E842-4301-BE34-9C23A9FE1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4572" y="3236109"/>
            <a:ext cx="8688886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45385" tIns="138155" rIns="345385" bIns="138155" anchor="ctr"/>
          <a:lstStyle/>
          <a:p>
            <a:endParaRPr lang="fr-FR" sz="3326"/>
          </a:p>
        </p:txBody>
      </p:sp>
      <p:sp>
        <p:nvSpPr>
          <p:cNvPr id="10251" name="Line 14">
            <a:extLst>
              <a:ext uri="{FF2B5EF4-FFF2-40B4-BE49-F238E27FC236}">
                <a16:creationId xmlns:a16="http://schemas.microsoft.com/office/drawing/2014/main" xmlns="" id="{0D0E265A-E6D2-4FF4-A376-664353E180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37815" y="3535477"/>
            <a:ext cx="18276" cy="9534492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45385" tIns="138155" rIns="345385" bIns="138155" anchor="ctr"/>
          <a:lstStyle/>
          <a:p>
            <a:endParaRPr lang="fr-FR" sz="3326"/>
          </a:p>
        </p:txBody>
      </p:sp>
      <p:sp>
        <p:nvSpPr>
          <p:cNvPr id="10252" name="Text Box 15">
            <a:extLst>
              <a:ext uri="{FF2B5EF4-FFF2-40B4-BE49-F238E27FC236}">
                <a16:creationId xmlns:a16="http://schemas.microsoft.com/office/drawing/2014/main" xmlns="" id="{E281BB9F-08AD-4699-A29C-3793AF32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1" y="2889104"/>
            <a:ext cx="7679220" cy="6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155" tIns="138155" rIns="138155" bIns="138155">
            <a:spAutoFit/>
          </a:bodyPr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fr-FR" sz="2287" b="1" dirty="0">
                <a:solidFill>
                  <a:srgbClr val="3333CC"/>
                </a:solidFill>
              </a:rPr>
              <a:t>Construire un fonds Normand…</a:t>
            </a:r>
          </a:p>
        </p:txBody>
      </p:sp>
      <p:sp>
        <p:nvSpPr>
          <p:cNvPr id="10253" name="Text Box 16">
            <a:extLst>
              <a:ext uri="{FF2B5EF4-FFF2-40B4-BE49-F238E27FC236}">
                <a16:creationId xmlns:a16="http://schemas.microsoft.com/office/drawing/2014/main" xmlns="" id="{A935B949-B641-4286-B4CB-8CB2A6465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7451" y="3251715"/>
            <a:ext cx="8845373" cy="6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287" b="1" dirty="0">
                <a:solidFill>
                  <a:srgbClr val="3333CC"/>
                </a:solidFill>
              </a:rPr>
              <a:t>… pour répondre à un enjeu de premier plan</a:t>
            </a:r>
          </a:p>
        </p:txBody>
      </p:sp>
      <p:sp>
        <p:nvSpPr>
          <p:cNvPr id="10254" name="AutoShape 17">
            <a:extLst>
              <a:ext uri="{FF2B5EF4-FFF2-40B4-BE49-F238E27FC236}">
                <a16:creationId xmlns:a16="http://schemas.microsoft.com/office/drawing/2014/main" xmlns="" id="{0FE8D344-3C22-4B1F-87C9-344C9631A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77" y="3834842"/>
            <a:ext cx="2020500" cy="1496667"/>
          </a:xfrm>
          <a:prstGeom prst="roundRect">
            <a:avLst>
              <a:gd name="adj" fmla="val 16667"/>
            </a:avLst>
          </a:prstGeom>
          <a:solidFill>
            <a:srgbClr val="B2C1DB"/>
          </a:solidFill>
          <a:ln>
            <a:noFill/>
          </a:ln>
        </p:spPr>
        <p:txBody>
          <a:bodyPr wrap="none" lIns="345385" tIns="138155" rIns="345385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Quoi ?</a:t>
            </a:r>
          </a:p>
        </p:txBody>
      </p:sp>
      <p:sp>
        <p:nvSpPr>
          <p:cNvPr id="10255" name="Text Box 19">
            <a:extLst>
              <a:ext uri="{FF2B5EF4-FFF2-40B4-BE49-F238E27FC236}">
                <a16:creationId xmlns:a16="http://schemas.microsoft.com/office/drawing/2014/main" xmlns="" id="{F0F6703E-952B-4511-AE1C-678B5B71F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896" y="3834843"/>
            <a:ext cx="5909642" cy="155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54389" indent="0">
              <a:spcBef>
                <a:spcPct val="50000"/>
              </a:spcBef>
            </a:pPr>
            <a:r>
              <a:rPr lang="fr-FR" altLang="fr-FR" sz="2079" dirty="0"/>
              <a:t>Créer un fonds de financement destiné aux entreprises fragiles </a:t>
            </a:r>
            <a:r>
              <a:rPr lang="fr-FR" altLang="fr-FR" sz="2079" dirty="0"/>
              <a:t>avec des perspectives de rebond démontrées.</a:t>
            </a:r>
            <a:endParaRPr lang="fr-FR" altLang="fr-FR" sz="2079" dirty="0"/>
          </a:p>
        </p:txBody>
      </p:sp>
      <p:sp>
        <p:nvSpPr>
          <p:cNvPr id="10256" name="Text Box 20">
            <a:extLst>
              <a:ext uri="{FF2B5EF4-FFF2-40B4-BE49-F238E27FC236}">
                <a16:creationId xmlns:a16="http://schemas.microsoft.com/office/drawing/2014/main" xmlns="" id="{3F39C35B-35D1-4490-A499-051BCB0F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842" y="5344195"/>
            <a:ext cx="5911833" cy="235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30582" indent="-376193" algn="just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Répondre à un besoin non couvert par l’offre existante sur le plan national comme régional</a:t>
            </a:r>
          </a:p>
          <a:p>
            <a:pPr marL="930582" indent="-376193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Permettre à des sociétés normandes de qualité de trouver un second souffle</a:t>
            </a:r>
          </a:p>
        </p:txBody>
      </p:sp>
      <p:sp>
        <p:nvSpPr>
          <p:cNvPr id="10257" name="AutoShape 21">
            <a:extLst>
              <a:ext uri="{FF2B5EF4-FFF2-40B4-BE49-F238E27FC236}">
                <a16:creationId xmlns:a16="http://schemas.microsoft.com/office/drawing/2014/main" xmlns="" id="{58F01F48-9324-4F8A-8257-E7BC3C33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825" y="5483539"/>
            <a:ext cx="2020500" cy="2063870"/>
          </a:xfrm>
          <a:prstGeom prst="roundRect">
            <a:avLst>
              <a:gd name="adj" fmla="val 16667"/>
            </a:avLst>
          </a:prstGeom>
          <a:solidFill>
            <a:srgbClr val="B2C1DB"/>
          </a:solidFill>
          <a:ln>
            <a:noFill/>
          </a:ln>
        </p:spPr>
        <p:txBody>
          <a:bodyPr wrap="none" lIns="345385" tIns="138155" rIns="345385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Pourquoi ?</a:t>
            </a:r>
          </a:p>
        </p:txBody>
      </p:sp>
      <p:sp>
        <p:nvSpPr>
          <p:cNvPr id="10258" name="AutoShape 75">
            <a:extLst>
              <a:ext uri="{FF2B5EF4-FFF2-40B4-BE49-F238E27FC236}">
                <a16:creationId xmlns:a16="http://schemas.microsoft.com/office/drawing/2014/main" xmlns="" id="{FEF1D495-1CBD-49D9-A7F2-C9F2AFAD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825" y="7726863"/>
            <a:ext cx="2020500" cy="245764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0" tIns="138155" rIns="0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Avec qui ?</a:t>
            </a:r>
          </a:p>
        </p:txBody>
      </p:sp>
      <p:sp>
        <p:nvSpPr>
          <p:cNvPr id="10259" name="Text Box 76">
            <a:extLst>
              <a:ext uri="{FF2B5EF4-FFF2-40B4-BE49-F238E27FC236}">
                <a16:creationId xmlns:a16="http://schemas.microsoft.com/office/drawing/2014/main" xmlns="" id="{552A5FD3-1B86-4401-BAFA-F0BE547F7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86" y="8138843"/>
            <a:ext cx="5911833" cy="155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485" indent="0" algn="just">
              <a:spcBef>
                <a:spcPct val="40000"/>
              </a:spcBef>
            </a:pPr>
            <a:r>
              <a:rPr lang="fr-FR" altLang="fr-FR" sz="2079" dirty="0"/>
              <a:t>Partenaires de départ identifiés  : </a:t>
            </a:r>
          </a:p>
          <a:p>
            <a:pPr marL="1098878" indent="-35639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fr-FR" sz="2079" dirty="0"/>
              <a:t>2 caisses du Crédit Agricole</a:t>
            </a:r>
            <a:endParaRPr lang="fr-FR" altLang="fr-FR" sz="2079" dirty="0"/>
          </a:p>
          <a:p>
            <a:pPr marL="1098878" indent="-356393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altLang="fr-FR" sz="2079" dirty="0"/>
              <a:t>Caisse d’Epargne Normandie</a:t>
            </a:r>
            <a:endParaRPr lang="fr-FR" altLang="fr-FR" sz="2079" dirty="0"/>
          </a:p>
        </p:txBody>
      </p:sp>
      <p:sp>
        <p:nvSpPr>
          <p:cNvPr id="10260" name="AutoShape 77">
            <a:extLst>
              <a:ext uri="{FF2B5EF4-FFF2-40B4-BE49-F238E27FC236}">
                <a16:creationId xmlns:a16="http://schemas.microsoft.com/office/drawing/2014/main" xmlns="" id="{0207C52A-08DF-41BA-B4FE-BF64319C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96" y="10787472"/>
            <a:ext cx="2020500" cy="1923936"/>
          </a:xfrm>
          <a:prstGeom prst="roundRect">
            <a:avLst>
              <a:gd name="adj" fmla="val 16667"/>
            </a:avLst>
          </a:prstGeom>
          <a:solidFill>
            <a:srgbClr val="B2C1DB"/>
          </a:solidFill>
          <a:ln>
            <a:noFill/>
          </a:ln>
        </p:spPr>
        <p:txBody>
          <a:bodyPr lIns="0" tIns="138155" rIns="0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Combien ?</a:t>
            </a:r>
          </a:p>
        </p:txBody>
      </p:sp>
      <p:sp>
        <p:nvSpPr>
          <p:cNvPr id="10261" name="Text Box 80">
            <a:extLst>
              <a:ext uri="{FF2B5EF4-FFF2-40B4-BE49-F238E27FC236}">
                <a16:creationId xmlns:a16="http://schemas.microsoft.com/office/drawing/2014/main" xmlns="" id="{4DBDC19D-F261-43A5-9DBB-CC26D5D2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65" y="10673015"/>
            <a:ext cx="5911833" cy="20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30582" indent="-376193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Capital initial de </a:t>
            </a:r>
            <a:r>
              <a:rPr lang="fr-FR" altLang="fr-FR" sz="2079" dirty="0"/>
              <a:t>30M</a:t>
            </a:r>
            <a:r>
              <a:rPr lang="fr-FR" altLang="fr-FR" sz="2079" dirty="0"/>
              <a:t>€, dont 49% Normandie Participations</a:t>
            </a:r>
          </a:p>
          <a:p>
            <a:pPr marL="930582" indent="-376193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Objectif d’atteindre </a:t>
            </a:r>
            <a:r>
              <a:rPr lang="fr-FR" altLang="fr-FR" sz="2079" b="1" dirty="0"/>
              <a:t>50 </a:t>
            </a:r>
            <a:r>
              <a:rPr lang="fr-FR" altLang="fr-FR" sz="2079" b="1" dirty="0"/>
              <a:t>M</a:t>
            </a:r>
            <a:r>
              <a:rPr lang="fr-FR" altLang="fr-FR" sz="2079" b="1" dirty="0"/>
              <a:t>€ max </a:t>
            </a:r>
            <a:r>
              <a:rPr lang="fr-FR" altLang="fr-FR" sz="2079" dirty="0"/>
              <a:t>en 3 </a:t>
            </a:r>
            <a:r>
              <a:rPr lang="fr-FR" altLang="fr-FR" sz="2079" dirty="0"/>
              <a:t>ans, sur des souscripteurs de proximité et de confiance </a:t>
            </a:r>
            <a:endParaRPr lang="fr-FR" altLang="fr-FR" sz="2079" dirty="0"/>
          </a:p>
        </p:txBody>
      </p:sp>
      <p:sp>
        <p:nvSpPr>
          <p:cNvPr id="10265" name="AutoShape 84">
            <a:extLst>
              <a:ext uri="{FF2B5EF4-FFF2-40B4-BE49-F238E27FC236}">
                <a16:creationId xmlns:a16="http://schemas.microsoft.com/office/drawing/2014/main" xmlns="" id="{0F6406FB-A19A-4434-8056-12CC912F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941" y="8138843"/>
            <a:ext cx="2020500" cy="3119463"/>
          </a:xfrm>
          <a:prstGeom prst="roundRect">
            <a:avLst>
              <a:gd name="adj" fmla="val 16667"/>
            </a:avLst>
          </a:prstGeom>
          <a:solidFill>
            <a:srgbClr val="B2C1DB"/>
          </a:solidFill>
          <a:ln>
            <a:noFill/>
          </a:ln>
        </p:spPr>
        <p:txBody>
          <a:bodyPr lIns="0" tIns="138155" rIns="0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Comment ?</a:t>
            </a:r>
          </a:p>
        </p:txBody>
      </p:sp>
      <p:sp>
        <p:nvSpPr>
          <p:cNvPr id="10266" name="Text Box 87">
            <a:extLst>
              <a:ext uri="{FF2B5EF4-FFF2-40B4-BE49-F238E27FC236}">
                <a16:creationId xmlns:a16="http://schemas.microsoft.com/office/drawing/2014/main" xmlns="" id="{F92A2C72-7705-40F5-BC5D-3FEC73A2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7293" y="8384756"/>
            <a:ext cx="5911833" cy="299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30582" indent="-376193" algn="just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Sélection </a:t>
            </a:r>
            <a:r>
              <a:rPr lang="fr-FR" altLang="fr-FR" sz="2079" dirty="0"/>
              <a:t>rigoureuse des </a:t>
            </a:r>
            <a:r>
              <a:rPr lang="fr-FR" altLang="fr-FR" sz="2079" dirty="0"/>
              <a:t>dossiers</a:t>
            </a:r>
            <a:endParaRPr lang="fr-FR" altLang="fr-FR" sz="2079" dirty="0"/>
          </a:p>
          <a:p>
            <a:pPr marL="930582" indent="-376193" algn="just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Mobilisation de l’écosystème pour un accompagnement poussé des </a:t>
            </a:r>
            <a:r>
              <a:rPr lang="fr-FR" altLang="fr-FR" sz="2079" dirty="0"/>
              <a:t>participations</a:t>
            </a:r>
          </a:p>
          <a:p>
            <a:pPr marL="930582" indent="-376193" algn="just">
              <a:spcBef>
                <a:spcPct val="50000"/>
              </a:spcBef>
              <a:buFontTx/>
              <a:buChar char="•"/>
            </a:pPr>
            <a:r>
              <a:rPr lang="fr-FR" altLang="fr-FR" sz="2079" b="1" dirty="0"/>
              <a:t>Intervention </a:t>
            </a:r>
            <a:r>
              <a:rPr lang="fr-FR" altLang="fr-FR" sz="2079" b="1" dirty="0" err="1"/>
              <a:t>Mino</a:t>
            </a:r>
            <a:r>
              <a:rPr lang="fr-FR" altLang="fr-FR" sz="2079" b="1" dirty="0"/>
              <a:t>/</a:t>
            </a:r>
            <a:r>
              <a:rPr lang="fr-FR" altLang="fr-FR" sz="2079" b="1" dirty="0" err="1"/>
              <a:t>majo</a:t>
            </a:r>
            <a:r>
              <a:rPr lang="fr-FR" altLang="fr-FR" sz="2079" b="1" dirty="0"/>
              <a:t> en </a:t>
            </a:r>
            <a:r>
              <a:rPr lang="fr-FR" altLang="fr-FR" sz="2079" b="1" dirty="0" err="1"/>
              <a:t>co</a:t>
            </a:r>
            <a:r>
              <a:rPr lang="fr-FR" altLang="fr-FR" sz="2079" b="1" dirty="0"/>
              <a:t>-investissement</a:t>
            </a:r>
          </a:p>
          <a:p>
            <a:pPr marL="930582" indent="-376193" algn="just">
              <a:spcBef>
                <a:spcPct val="50000"/>
              </a:spcBef>
              <a:buFontTx/>
              <a:buChar char="•"/>
            </a:pPr>
            <a:r>
              <a:rPr lang="fr-FR" altLang="fr-FR" sz="2079" b="1" dirty="0"/>
              <a:t>Ticket 1 à 3 M€</a:t>
            </a:r>
            <a:endParaRPr lang="fr-FR" altLang="fr-FR" sz="2079" b="1" dirty="0"/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xmlns="" id="{D8CF0255-E5D9-45F0-B808-08DB5C19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28" y="242444"/>
            <a:ext cx="18208977" cy="9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9667" rIns="0" bIns="149667">
            <a:spAutoFit/>
          </a:bodyPr>
          <a:lstStyle>
            <a:lvl1pPr algn="l" eaLnBrk="0" hangingPunct="0">
              <a:spcBef>
                <a:spcPct val="0"/>
              </a:spcBef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4157" dirty="0">
                <a:solidFill>
                  <a:srgbClr val="1F497D"/>
                </a:solidFill>
                <a:latin typeface="+mn-lt"/>
              </a:rPr>
              <a:t>Normandie Rebond , </a:t>
            </a:r>
            <a:r>
              <a:rPr lang="fr-FR" altLang="fr-FR" sz="4157" dirty="0">
                <a:solidFill>
                  <a:srgbClr val="1F497D"/>
                </a:solidFill>
                <a:latin typeface="+mn-lt"/>
              </a:rPr>
              <a:t>fonds de relance à destination des </a:t>
            </a:r>
            <a:r>
              <a:rPr lang="fr-FR" altLang="fr-FR" sz="4157" dirty="0">
                <a:solidFill>
                  <a:srgbClr val="1F497D"/>
                </a:solidFill>
                <a:latin typeface="+mn-lt"/>
              </a:rPr>
              <a:t>entreprises  </a:t>
            </a:r>
            <a:r>
              <a:rPr lang="fr-FR" altLang="fr-FR" sz="4157" dirty="0">
                <a:solidFill>
                  <a:srgbClr val="1F497D"/>
                </a:solidFill>
                <a:latin typeface="+mn-lt"/>
              </a:rPr>
              <a:t>normandes</a:t>
            </a:r>
          </a:p>
        </p:txBody>
      </p:sp>
      <p:sp>
        <p:nvSpPr>
          <p:cNvPr id="37" name="AutoShape 77">
            <a:extLst>
              <a:ext uri="{FF2B5EF4-FFF2-40B4-BE49-F238E27FC236}">
                <a16:creationId xmlns:a16="http://schemas.microsoft.com/office/drawing/2014/main" xmlns="" id="{8637ACC8-474D-4A70-BB75-ACF30ECA9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261" y="4128509"/>
            <a:ext cx="2020500" cy="3825838"/>
          </a:xfrm>
          <a:prstGeom prst="roundRect">
            <a:avLst>
              <a:gd name="adj" fmla="val 16667"/>
            </a:avLst>
          </a:prstGeom>
          <a:solidFill>
            <a:srgbClr val="B2C1DB"/>
          </a:solidFill>
          <a:ln>
            <a:noFill/>
          </a:ln>
        </p:spPr>
        <p:txBody>
          <a:bodyPr lIns="0" tIns="138155" rIns="0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Pour qui ?</a:t>
            </a:r>
          </a:p>
        </p:txBody>
      </p:sp>
      <p:sp>
        <p:nvSpPr>
          <p:cNvPr id="38" name="Text Box 80">
            <a:extLst>
              <a:ext uri="{FF2B5EF4-FFF2-40B4-BE49-F238E27FC236}">
                <a16:creationId xmlns:a16="http://schemas.microsoft.com/office/drawing/2014/main" xmlns="" id="{615720D9-48E7-4312-863B-95BB4D5A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6440" y="3861233"/>
            <a:ext cx="6137017" cy="42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0782" indent="-35639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r-FR" altLang="fr-FR" sz="2079" dirty="0"/>
              <a:t>8 à 15 entreprises </a:t>
            </a:r>
            <a:endParaRPr lang="fr-FR" altLang="fr-FR" sz="2079" dirty="0"/>
          </a:p>
          <a:p>
            <a:pPr marL="910782" indent="-35639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r-FR" altLang="fr-FR" sz="2079" dirty="0"/>
              <a:t>Des PME affichant des difficultés passées, prévisibles ou immédiates mais possédant intrinsèquement des belles perspectives de rebond</a:t>
            </a:r>
            <a:r>
              <a:rPr lang="fr-FR" altLang="fr-FR" sz="2079" dirty="0"/>
              <a:t>.</a:t>
            </a:r>
          </a:p>
          <a:p>
            <a:pPr marL="910782" indent="-35639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r-FR" altLang="fr-FR" sz="2079" dirty="0"/>
              <a:t> Au cas par cas des ETI </a:t>
            </a:r>
          </a:p>
          <a:p>
            <a:pPr marL="910782" indent="-35639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r-FR" altLang="fr-FR" sz="2079" dirty="0"/>
              <a:t>CA de 3 à 150M€ </a:t>
            </a:r>
          </a:p>
          <a:p>
            <a:pPr marL="910782" indent="-35639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r-FR" altLang="fr-FR" sz="2079" dirty="0"/>
              <a:t>C</a:t>
            </a:r>
            <a:r>
              <a:rPr lang="fr-FR" altLang="fr-FR" sz="2079" dirty="0"/>
              <a:t>œur de cible 5-50M€</a:t>
            </a:r>
          </a:p>
          <a:p>
            <a:pPr marL="910782" indent="-356393" algn="just">
              <a:spcBef>
                <a:spcPct val="50000"/>
              </a:spcBef>
              <a:buSzPct val="150000"/>
              <a:buFont typeface="Arial" panose="020B0604020202020204" pitchFamily="34" charset="0"/>
              <a:buChar char="•"/>
            </a:pPr>
            <a:r>
              <a:rPr lang="fr-FR" altLang="fr-FR" sz="2079" dirty="0"/>
              <a:t>Secteur: industrie/services et filières d’excellence régionales </a:t>
            </a:r>
            <a:endParaRPr lang="fr-FR" altLang="fr-FR" sz="2079" dirty="0"/>
          </a:p>
        </p:txBody>
      </p:sp>
      <p:sp>
        <p:nvSpPr>
          <p:cNvPr id="27" name="AutoShape 77">
            <a:extLst>
              <a:ext uri="{FF2B5EF4-FFF2-40B4-BE49-F238E27FC236}">
                <a16:creationId xmlns:a16="http://schemas.microsoft.com/office/drawing/2014/main" xmlns="" id="{EEB6908B-E4CE-4227-99BA-B3BCA2709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5941" y="11319008"/>
            <a:ext cx="2020500" cy="1750961"/>
          </a:xfrm>
          <a:prstGeom prst="roundRect">
            <a:avLst>
              <a:gd name="adj" fmla="val 16667"/>
            </a:avLst>
          </a:prstGeom>
          <a:solidFill>
            <a:srgbClr val="B2C1DB"/>
          </a:solidFill>
          <a:ln>
            <a:noFill/>
          </a:ln>
        </p:spPr>
        <p:txBody>
          <a:bodyPr lIns="0" tIns="138155" rIns="0" bIns="138155" anchor="ctr"/>
          <a:lstStyle>
            <a:lvl1pPr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079" b="1" dirty="0">
                <a:solidFill>
                  <a:srgbClr val="1F497D"/>
                </a:solidFill>
              </a:rPr>
              <a:t>Quelle gestion ?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xmlns="" id="{5C1248C9-0B58-43FB-9129-963519E0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4358" y="11505187"/>
            <a:ext cx="5911833" cy="139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55" tIns="138155" rIns="138155" bIns="138155">
            <a:spAutoFit/>
          </a:bodyPr>
          <a:lstStyle>
            <a:lvl1pPr marL="182563" indent="-182563"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buChar char="•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buChar char="–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buChar char="-"/>
              <a:defRPr sz="17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30582" indent="-376193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Equipe dédiée </a:t>
            </a:r>
          </a:p>
          <a:p>
            <a:pPr marL="930582" indent="-376193">
              <a:spcBef>
                <a:spcPct val="50000"/>
              </a:spcBef>
              <a:buFontTx/>
              <a:buChar char="•"/>
            </a:pPr>
            <a:r>
              <a:rPr lang="fr-FR" altLang="fr-FR" sz="2079" dirty="0"/>
              <a:t>Hébergement par Normandie </a:t>
            </a:r>
            <a:r>
              <a:rPr lang="fr-FR" altLang="fr-FR" sz="2079" dirty="0"/>
              <a:t>Participations</a:t>
            </a:r>
            <a:endParaRPr lang="fr-FR" altLang="fr-FR" sz="2079" dirty="0"/>
          </a:p>
        </p:txBody>
      </p:sp>
    </p:spTree>
    <p:extLst>
      <p:ext uri="{BB962C8B-B14F-4D97-AF65-F5344CB8AC3E}">
        <p14:creationId xmlns:p14="http://schemas.microsoft.com/office/powerpoint/2010/main" val="8049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90754" y="448482"/>
            <a:ext cx="16194223" cy="1015372"/>
          </a:xfrm>
          <a:prstGeom prst="rect">
            <a:avLst/>
          </a:prstGeom>
        </p:spPr>
        <p:txBody>
          <a:bodyPr wrap="square" lIns="91156" tIns="45576" rIns="91156" bIns="45576">
            <a:spAutoFit/>
          </a:bodyPr>
          <a:lstStyle/>
          <a:p>
            <a:pPr algn="r"/>
            <a:r>
              <a:rPr lang="fr-FR" sz="6000" spc="599" dirty="0" smtClean="0">
                <a:solidFill>
                  <a:srgbClr val="0D375F"/>
                </a:solidFill>
                <a:latin typeface="GothamHTF-Thin"/>
                <a:ea typeface="Verdana" panose="020B0604030504040204" pitchFamily="34" charset="0"/>
                <a:cs typeface="Verdana" panose="020B0604030504040204" pitchFamily="34" charset="0"/>
              </a:rPr>
              <a:t>Les AAP du plan de relance</a:t>
            </a:r>
            <a:endParaRPr lang="fr-FR" sz="6000" spc="599" dirty="0">
              <a:solidFill>
                <a:srgbClr val="0D375F"/>
              </a:solidFill>
              <a:latin typeface="GothamHTF-Thin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463854"/>
            <a:ext cx="18718304" cy="129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593" tIns="94795" rIns="189593" bIns="94795">
            <a:spAutoFit/>
          </a:bodyPr>
          <a:lstStyle/>
          <a:p>
            <a:pPr marL="685538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800" dirty="0" smtClean="0">
                <a:solidFill>
                  <a:prstClr val="black"/>
                </a:solidFill>
              </a:rPr>
              <a:t>Plusieurs Appels à Projets ont été lancés par l’Etat pour soutenir la relance dont :</a:t>
            </a:r>
            <a:endParaRPr lang="fr-FR" sz="3600" dirty="0" smtClean="0">
              <a:solidFill>
                <a:prstClr val="black"/>
              </a:solidFill>
            </a:endParaRPr>
          </a:p>
          <a:p>
            <a:pPr marL="1633692" lvl="1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Soutien à l’investissement industriel dans les territoires (</a:t>
            </a:r>
            <a:r>
              <a:rPr lang="fr-FR" sz="3600" dirty="0">
                <a:solidFill>
                  <a:prstClr val="black"/>
                </a:solidFill>
              </a:rPr>
              <a:t>doté de 150M€ ; projet mini 400k€ / maxi 24 mois ; fil de l’eau ; priorité </a:t>
            </a:r>
            <a:r>
              <a:rPr lang="fr-FR" sz="3600" dirty="0" smtClean="0">
                <a:solidFill>
                  <a:prstClr val="black"/>
                </a:solidFill>
              </a:rPr>
              <a:t>TI ; maturité forte)			</a:t>
            </a:r>
            <a:r>
              <a:rPr lang="fr-FR" sz="3600" dirty="0" smtClean="0">
                <a:solidFill>
                  <a:prstClr val="black"/>
                </a:solidFill>
                <a:hlinkClick r:id="rId5"/>
              </a:rPr>
              <a:t>http</a:t>
            </a:r>
            <a:r>
              <a:rPr lang="fr-FR" sz="3600" dirty="0">
                <a:solidFill>
                  <a:prstClr val="black"/>
                </a:solidFill>
                <a:hlinkClick r:id="rId5"/>
              </a:rPr>
              <a:t>://relance.projets-territoriaux.bpifrance.fr</a:t>
            </a:r>
            <a:r>
              <a:rPr lang="fr-FR" sz="3600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fr-FR" sz="3600" dirty="0" smtClean="0">
                <a:solidFill>
                  <a:prstClr val="black"/>
                </a:solidFill>
              </a:rPr>
              <a:t> </a:t>
            </a:r>
          </a:p>
          <a:p>
            <a:pPr marL="1633692" lvl="1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endParaRPr lang="fr-FR" sz="3600" dirty="0" smtClean="0">
              <a:solidFill>
                <a:prstClr val="black"/>
              </a:solidFill>
            </a:endParaRPr>
          </a:p>
          <a:p>
            <a:pPr marL="1633692" lvl="1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>
                <a:solidFill>
                  <a:prstClr val="black"/>
                </a:solidFill>
              </a:rPr>
              <a:t>S</a:t>
            </a:r>
            <a:r>
              <a:rPr lang="fr-FR" sz="3600" dirty="0" smtClean="0">
                <a:solidFill>
                  <a:prstClr val="black"/>
                </a:solidFill>
              </a:rPr>
              <a:t>outien </a:t>
            </a:r>
            <a:r>
              <a:rPr lang="fr-FR" sz="3600" dirty="0">
                <a:solidFill>
                  <a:prstClr val="black"/>
                </a:solidFill>
              </a:rPr>
              <a:t>aux investissements de modernisation de la filière </a:t>
            </a:r>
            <a:r>
              <a:rPr lang="fr-FR" sz="3600" dirty="0" smtClean="0">
                <a:solidFill>
                  <a:prstClr val="black"/>
                </a:solidFill>
              </a:rPr>
              <a:t>automobile (</a:t>
            </a:r>
            <a:r>
              <a:rPr lang="fr-FR" sz="3600" dirty="0">
                <a:solidFill>
                  <a:prstClr val="black"/>
                </a:solidFill>
              </a:rPr>
              <a:t>CA &gt; 15% dans auto ; doté de 200M€ ; projet mini 200k€ / maxi 36 mois ; dépôt jusqu’au 27/11/2020</a:t>
            </a:r>
            <a:r>
              <a:rPr lang="fr-FR" sz="3600" dirty="0" smtClean="0">
                <a:solidFill>
                  <a:prstClr val="black"/>
                </a:solidFill>
              </a:rPr>
              <a:t>)</a:t>
            </a:r>
          </a:p>
          <a:p>
            <a:pPr lvl="1" algn="just" defTabSz="1895563">
              <a:lnSpc>
                <a:spcPct val="114000"/>
              </a:lnSpc>
              <a:buClr>
                <a:srgbClr val="0D375F"/>
              </a:buClr>
            </a:pPr>
            <a:r>
              <a:rPr lang="fr-FR" sz="3600" dirty="0">
                <a:solidFill>
                  <a:prstClr val="black"/>
                </a:solidFill>
              </a:rPr>
              <a:t>	</a:t>
            </a:r>
            <a:r>
              <a:rPr lang="fr-FR" sz="36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fr-FR" sz="3600" dirty="0" smtClean="0">
                <a:solidFill>
                  <a:prstClr val="black"/>
                </a:solidFill>
                <a:hlinkClick r:id="rId6"/>
              </a:rPr>
              <a:t>www.bpifrance.fr/A-la-une/Appels-a-projets-concours/Plan-de-relance-soutien-aux-investissements-de-modernisation-de-la-filiere-automobile-50451</a:t>
            </a:r>
            <a:r>
              <a:rPr lang="fr-FR" sz="3600" dirty="0" smtClean="0">
                <a:solidFill>
                  <a:prstClr val="black"/>
                </a:solidFill>
              </a:rPr>
              <a:t> </a:t>
            </a:r>
            <a:r>
              <a:rPr lang="fr-FR" sz="3600" dirty="0">
                <a:solidFill>
                  <a:prstClr val="black"/>
                </a:solidFill>
              </a:rPr>
              <a:t>	</a:t>
            </a:r>
          </a:p>
          <a:p>
            <a:pPr lvl="1" algn="just" defTabSz="1895563">
              <a:lnSpc>
                <a:spcPct val="114000"/>
              </a:lnSpc>
              <a:buClr>
                <a:srgbClr val="0D375F"/>
              </a:buClr>
            </a:pPr>
            <a:endParaRPr lang="fr-FR" sz="3600" dirty="0">
              <a:solidFill>
                <a:prstClr val="black"/>
              </a:solidFill>
            </a:endParaRPr>
          </a:p>
          <a:p>
            <a:pPr marL="1633692" lvl="1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Soutien </a:t>
            </a:r>
            <a:r>
              <a:rPr lang="fr-FR" sz="3600" dirty="0">
                <a:solidFill>
                  <a:prstClr val="black"/>
                </a:solidFill>
              </a:rPr>
              <a:t>aux investissements de modernisation de la filière aéronautique (CA &gt; 15% dans </a:t>
            </a:r>
            <a:r>
              <a:rPr lang="fr-FR" sz="3600" dirty="0" err="1">
                <a:solidFill>
                  <a:prstClr val="black"/>
                </a:solidFill>
              </a:rPr>
              <a:t>aéro</a:t>
            </a:r>
            <a:r>
              <a:rPr lang="fr-FR" sz="3600" dirty="0">
                <a:solidFill>
                  <a:prstClr val="black"/>
                </a:solidFill>
              </a:rPr>
              <a:t> ; doté de </a:t>
            </a:r>
            <a:r>
              <a:rPr lang="fr-FR" sz="3600" dirty="0" smtClean="0">
                <a:solidFill>
                  <a:prstClr val="black"/>
                </a:solidFill>
              </a:rPr>
              <a:t>100M</a:t>
            </a:r>
            <a:r>
              <a:rPr lang="fr-FR" sz="3600" dirty="0">
                <a:solidFill>
                  <a:prstClr val="black"/>
                </a:solidFill>
              </a:rPr>
              <a:t>€ ; projet mini 200k€ / maxi 36 mois ; dépôt jusqu’au 27/11/2020</a:t>
            </a:r>
            <a:r>
              <a:rPr lang="fr-FR" sz="3600" dirty="0" smtClean="0">
                <a:solidFill>
                  <a:prstClr val="black"/>
                </a:solidFill>
              </a:rPr>
              <a:t>)</a:t>
            </a:r>
          </a:p>
          <a:p>
            <a:pPr lvl="2" algn="just" defTabSz="1895563">
              <a:lnSpc>
                <a:spcPct val="114000"/>
              </a:lnSpc>
              <a:buClr>
                <a:srgbClr val="0D375F"/>
              </a:buClr>
            </a:pPr>
            <a:r>
              <a:rPr lang="fr-FR" sz="36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fr-FR" sz="3600" dirty="0" smtClean="0">
                <a:solidFill>
                  <a:prstClr val="black"/>
                </a:solidFill>
                <a:hlinkClick r:id="rId7"/>
              </a:rPr>
              <a:t>www.bpifrance.fr/A-la-une/Appels-a-projets-concours/Plan-de-relance-soutien-aux-investissements-de-modernisation-de-la-filiere-aeronautique-50449</a:t>
            </a:r>
            <a:r>
              <a:rPr lang="fr-FR" sz="3600" dirty="0" smtClean="0">
                <a:solidFill>
                  <a:prstClr val="black"/>
                </a:solidFill>
              </a:rPr>
              <a:t> </a:t>
            </a:r>
            <a:endParaRPr lang="fr-FR" sz="3600" dirty="0">
              <a:solidFill>
                <a:prstClr val="black"/>
              </a:solidFill>
            </a:endParaRPr>
          </a:p>
          <a:p>
            <a:pPr marL="1633692" lvl="1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endParaRPr lang="fr-FR" sz="3600" dirty="0">
              <a:solidFill>
                <a:prstClr val="black"/>
              </a:solidFill>
            </a:endParaRPr>
          </a:p>
          <a:p>
            <a:pPr marL="1633692" lvl="1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200" dirty="0" smtClean="0">
                <a:solidFill>
                  <a:prstClr val="black"/>
                </a:solidFill>
              </a:rPr>
              <a:t>Autres :</a:t>
            </a:r>
          </a:p>
          <a:p>
            <a:pPr marL="2581825" lvl="2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200" dirty="0" smtClean="0">
                <a:solidFill>
                  <a:prstClr val="black"/>
                </a:solidFill>
              </a:rPr>
              <a:t>Soutien à l’investissement dans des secteurs stratégiques pour la résilience de notre économie</a:t>
            </a:r>
          </a:p>
          <a:p>
            <a:pPr marL="2581825" lvl="2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200" dirty="0" smtClean="0">
                <a:solidFill>
                  <a:prstClr val="black"/>
                </a:solidFill>
              </a:rPr>
              <a:t>Soutien à la </a:t>
            </a:r>
            <a:r>
              <a:rPr lang="fr-FR" sz="3200" dirty="0" err="1" smtClean="0">
                <a:solidFill>
                  <a:prstClr val="black"/>
                </a:solidFill>
              </a:rPr>
              <a:t>décarbonation</a:t>
            </a:r>
            <a:r>
              <a:rPr lang="fr-FR" sz="3200" dirty="0" smtClean="0">
                <a:solidFill>
                  <a:prstClr val="black"/>
                </a:solidFill>
              </a:rPr>
              <a:t> de l’industrie</a:t>
            </a:r>
          </a:p>
          <a:p>
            <a:pPr marL="2581825" lvl="2" indent="-685538" algn="just" defTabSz="1895563">
              <a:lnSpc>
                <a:spcPct val="114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200" dirty="0" smtClean="0">
                <a:solidFill>
                  <a:prstClr val="black"/>
                </a:solidFill>
              </a:rPr>
              <a:t>…</a:t>
            </a:r>
            <a:endParaRPr lang="fr-FR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3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08592" y="8388702"/>
            <a:ext cx="13148584" cy="5324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1895563"/>
            <a:r>
              <a:rPr lang="fr-FR" sz="5500" b="1" dirty="0" smtClean="0">
                <a:solidFill>
                  <a:prstClr val="white"/>
                </a:solidFill>
              </a:rPr>
              <a:t>Christophe LALOUP</a:t>
            </a:r>
            <a:endParaRPr lang="fr-FR" sz="5500" b="1" dirty="0">
              <a:solidFill>
                <a:prstClr val="white"/>
              </a:solidFill>
            </a:endParaRPr>
          </a:p>
          <a:p>
            <a:pPr algn="ctr" defTabSz="1895563"/>
            <a:r>
              <a:rPr lang="fr-FR" sz="3500" i="1" dirty="0" smtClean="0">
                <a:solidFill>
                  <a:prstClr val="white"/>
                </a:solidFill>
              </a:rPr>
              <a:t>Directeur des Opérations</a:t>
            </a:r>
            <a:endParaRPr lang="fr-FR" sz="4000" i="1" dirty="0">
              <a:solidFill>
                <a:prstClr val="white"/>
              </a:solidFill>
            </a:endParaRPr>
          </a:p>
          <a:p>
            <a:pPr algn="ctr" defTabSz="1895563"/>
            <a:r>
              <a:rPr lang="fr-FR" sz="4000" dirty="0" smtClean="0">
                <a:solidFill>
                  <a:prstClr val="white"/>
                </a:solidFill>
              </a:rPr>
              <a:t>Christophe.laloup@adnormandie.fr</a:t>
            </a:r>
          </a:p>
          <a:p>
            <a:pPr algn="ctr" defTabSz="1895563"/>
            <a:endParaRPr lang="fr-FR" sz="4000" dirty="0">
              <a:solidFill>
                <a:prstClr val="white"/>
              </a:solidFill>
            </a:endParaRPr>
          </a:p>
          <a:p>
            <a:pPr algn="ctr" defTabSz="1895563"/>
            <a:endParaRPr lang="fr-FR" sz="4000" dirty="0" smtClean="0">
              <a:solidFill>
                <a:prstClr val="white"/>
              </a:solidFill>
            </a:endParaRPr>
          </a:p>
          <a:p>
            <a:pPr algn="ctr" defTabSz="1895563"/>
            <a:endParaRPr lang="fr-FR" sz="4000" dirty="0" smtClean="0">
              <a:solidFill>
                <a:prstClr val="white"/>
              </a:solidFill>
            </a:endParaRPr>
          </a:p>
          <a:p>
            <a:pPr algn="ctr" defTabSz="1895563"/>
            <a:endParaRPr lang="fr-FR" sz="3000" dirty="0">
              <a:solidFill>
                <a:prstClr val="white"/>
              </a:solidFill>
            </a:endParaRPr>
          </a:p>
          <a:p>
            <a:pPr algn="ctr" defTabSz="1895563"/>
            <a:endParaRPr lang="fr-FR" sz="3000" dirty="0" smtClean="0">
              <a:solidFill>
                <a:prstClr val="white"/>
              </a:solidFill>
            </a:endParaRPr>
          </a:p>
          <a:p>
            <a:pPr algn="ctr" defTabSz="1895563"/>
            <a:endParaRPr lang="fr-FR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22" y="-35858"/>
            <a:ext cx="19043650" cy="142842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57461" y="378143"/>
            <a:ext cx="15927524" cy="1215451"/>
          </a:xfrm>
          <a:prstGeom prst="rect">
            <a:avLst/>
          </a:prstGeom>
        </p:spPr>
        <p:txBody>
          <a:bodyPr wrap="square" lIns="91156" tIns="45576" rIns="91156" bIns="45576">
            <a:spAutoFit/>
          </a:bodyPr>
          <a:lstStyle/>
          <a:p>
            <a:pPr algn="r"/>
            <a:r>
              <a:rPr lang="fr-FR" sz="7300" b="1" dirty="0">
                <a:solidFill>
                  <a:srgbClr val="92D050"/>
                </a:solidFill>
                <a:latin typeface="GothamHTF-Thin"/>
              </a:rPr>
              <a:t> </a:t>
            </a:r>
            <a:r>
              <a:rPr lang="fr-FR" sz="6000" spc="599" dirty="0" smtClean="0">
                <a:solidFill>
                  <a:srgbClr val="0D375F"/>
                </a:solidFill>
                <a:latin typeface="GothamHTF-Thin"/>
                <a:ea typeface="Verdana" panose="020B0604030504040204" pitchFamily="34" charset="0"/>
                <a:cs typeface="Verdana" panose="020B0604030504040204" pitchFamily="34" charset="0"/>
              </a:rPr>
              <a:t>Les métiers</a:t>
            </a:r>
            <a:endParaRPr lang="fr-FR" sz="6000" spc="599" dirty="0">
              <a:solidFill>
                <a:srgbClr val="0D375F"/>
              </a:solidFill>
              <a:latin typeface="GothamHTF-Thin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2" descr="C:\Users\lomnes\AppData\Local\Microsoft\Windows\Temporary Internet Files\Content.Outlook\IZL3D57A\Exé Logo Normandie Développement Quadri-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733" y="2290030"/>
            <a:ext cx="3180812" cy="32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lomnes\AppData\Local\Microsoft\Windows\Temporary Internet Files\Content.Outlook\IZL3D57A\Exé Logo Normandie Participations Quadri-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1539" y="2329796"/>
            <a:ext cx="2981141" cy="3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37088" y="5853295"/>
            <a:ext cx="6372909" cy="3416075"/>
          </a:xfrm>
          <a:prstGeom prst="rect">
            <a:avLst/>
          </a:prstGeom>
        </p:spPr>
        <p:txBody>
          <a:bodyPr wrap="square" lIns="91206" tIns="45599" rIns="91206" bIns="45599">
            <a:spAutoFit/>
          </a:bodyPr>
          <a:lstStyle/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Accompagnement &amp; Aides aux entreprises</a:t>
            </a: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Support à l’internationalisation des entreprises</a:t>
            </a: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Soutien à l’implantation d’entreprises en Normandie</a:t>
            </a: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Accompagnement longitudinal des entreprises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09998" y="5939426"/>
            <a:ext cx="5341211" cy="1338584"/>
          </a:xfrm>
          <a:prstGeom prst="rect">
            <a:avLst/>
          </a:prstGeom>
        </p:spPr>
        <p:txBody>
          <a:bodyPr wrap="square" lIns="91206" tIns="45599" rIns="91206" bIns="45599">
            <a:spAutoFit/>
          </a:bodyPr>
          <a:lstStyle/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Territoires &amp; </a:t>
            </a:r>
            <a:r>
              <a:rPr lang="fr-FR" sz="27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Filières</a:t>
            </a:r>
            <a:endParaRPr lang="fr-FR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Réseaux de l’économie et </a:t>
            </a:r>
            <a:r>
              <a:rPr lang="fr-FR" sz="270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systèmes d’informations</a:t>
            </a:r>
            <a:endParaRPr lang="fr-FR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82876" y="5939425"/>
            <a:ext cx="6341321" cy="1338584"/>
          </a:xfrm>
          <a:prstGeom prst="rect">
            <a:avLst/>
          </a:prstGeom>
        </p:spPr>
        <p:txBody>
          <a:bodyPr wrap="square" lIns="91206" tIns="45599" rIns="91206" bIns="45599">
            <a:spAutoFit/>
          </a:bodyPr>
          <a:lstStyle/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Investissement en </a:t>
            </a:r>
            <a:r>
              <a:rPr lang="fr-FR" sz="27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capital</a:t>
            </a: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Fast</a:t>
            </a: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700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Forward</a:t>
            </a: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Normandie</a:t>
            </a:r>
          </a:p>
          <a:p>
            <a:pPr>
              <a:buClr>
                <a:srgbClr val="FFC000"/>
              </a:buClr>
            </a:pPr>
            <a:endParaRPr lang="fr-FR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" name="Picture 5" descr="Y:\3-Communication\IMAGES &amp; LOGOS\Logos\AD Normandie\Web\Exé Logo AD Quadri-fond blanc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0076" y="8871993"/>
            <a:ext cx="2981146" cy="30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834986" y="11861936"/>
            <a:ext cx="6693816" cy="953888"/>
          </a:xfrm>
          <a:prstGeom prst="rect">
            <a:avLst/>
          </a:prstGeom>
        </p:spPr>
        <p:txBody>
          <a:bodyPr wrap="square" lIns="91206" tIns="45599" rIns="91206" bIns="45599">
            <a:spAutoFit/>
          </a:bodyPr>
          <a:lstStyle/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Administration &amp; Finances</a:t>
            </a: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27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Communication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522" y="2314738"/>
            <a:ext cx="3309324" cy="30804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61475" y="13056825"/>
            <a:ext cx="13512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Une équipe de 59 personnes présentes sur Colombelles (14) et Saint-Etienne du Rouvray (76)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398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85585" y="6185296"/>
            <a:ext cx="16394113" cy="2639261"/>
          </a:xfrm>
          <a:prstGeom prst="rect">
            <a:avLst/>
          </a:prstGeom>
        </p:spPr>
        <p:txBody>
          <a:bodyPr vert="horz" lIns="77690" tIns="38852" rIns="77690" bIns="38852" rtlCol="0" anchor="b">
            <a:noAutofit/>
          </a:bodyPr>
          <a:lstStyle>
            <a:lvl1pPr algn="ctr" defTabSz="1900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4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700" b="1" dirty="0">
                <a:solidFill>
                  <a:schemeClr val="bg1"/>
                </a:solidFill>
                <a:latin typeface="Gotham HTF Ultra" charset="0"/>
                <a:ea typeface="Gotham HTF Ultra" charset="0"/>
                <a:cs typeface="Gotham HTF Ultra" charset="0"/>
              </a:rPr>
              <a:t>Normandie </a:t>
            </a:r>
          </a:p>
          <a:p>
            <a:r>
              <a:rPr lang="fr-FR" sz="11700" b="1" dirty="0">
                <a:solidFill>
                  <a:schemeClr val="bg1"/>
                </a:solidFill>
                <a:latin typeface="Gotham HTF Ultra" charset="0"/>
                <a:ea typeface="Gotham HTF Ultra" charset="0"/>
                <a:cs typeface="Gotham HTF Ultra" charset="0"/>
              </a:rPr>
              <a:t>Développement</a:t>
            </a:r>
          </a:p>
        </p:txBody>
      </p:sp>
    </p:spTree>
    <p:extLst>
      <p:ext uri="{BB962C8B-B14F-4D97-AF65-F5344CB8AC3E}">
        <p14:creationId xmlns:p14="http://schemas.microsoft.com/office/powerpoint/2010/main" val="41483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90754" y="448482"/>
            <a:ext cx="16194223" cy="1015372"/>
          </a:xfrm>
          <a:prstGeom prst="rect">
            <a:avLst/>
          </a:prstGeom>
        </p:spPr>
        <p:txBody>
          <a:bodyPr wrap="square" lIns="91156" tIns="45576" rIns="91156" bIns="45576">
            <a:spAutoFit/>
          </a:bodyPr>
          <a:lstStyle/>
          <a:p>
            <a:pPr algn="r"/>
            <a:r>
              <a:rPr lang="fr-FR" sz="6000" spc="599" dirty="0" smtClean="0">
                <a:solidFill>
                  <a:srgbClr val="0D375F"/>
                </a:solidFill>
                <a:latin typeface="GothamHTF-Thin"/>
                <a:ea typeface="Verdana" panose="020B0604030504040204" pitchFamily="34" charset="0"/>
                <a:cs typeface="Verdana" panose="020B0604030504040204" pitchFamily="34" charset="0"/>
              </a:rPr>
              <a:t>Les objectifs</a:t>
            </a:r>
            <a:endParaRPr lang="fr-FR" sz="6000" spc="599" dirty="0">
              <a:solidFill>
                <a:srgbClr val="0D375F"/>
              </a:solidFill>
              <a:latin typeface="GothamHTF-Thin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43702" y="2375467"/>
            <a:ext cx="17240261" cy="103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593" tIns="94795" rIns="189593" bIns="94795">
            <a:spAutoFit/>
          </a:bodyPr>
          <a:lstStyle/>
          <a:p>
            <a:pPr marL="685538" indent="-685538" algn="just" defTabSz="1895563">
              <a:lnSpc>
                <a:spcPct val="200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800" dirty="0" smtClean="0">
                <a:solidFill>
                  <a:prstClr val="black"/>
                </a:solidFill>
              </a:rPr>
              <a:t>Soutenir le développement des entreprises Normandes</a:t>
            </a:r>
          </a:p>
          <a:p>
            <a:pPr marL="1633692" lvl="1" indent="-685538" algn="just" defTabSz="1895563">
              <a:lnSpc>
                <a:spcPct val="200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Accompagnement et orientation en tant que Guichet Unique</a:t>
            </a:r>
          </a:p>
          <a:p>
            <a:pPr marL="1633692" lvl="1" indent="-685538" algn="just" defTabSz="1895563">
              <a:lnSpc>
                <a:spcPct val="200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Financement de projets structurants (Impulsions, FRI/FRG/PIA3…) (Bas de bilan)</a:t>
            </a:r>
          </a:p>
          <a:p>
            <a:pPr marL="1633692" lvl="1" indent="-685538" algn="just" defTabSz="1895563">
              <a:lnSpc>
                <a:spcPct val="200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Renforcement de la capacité financière de l’entreprise (NP/NH) (Haut de bilan)</a:t>
            </a:r>
          </a:p>
          <a:p>
            <a:pPr marL="1633692" lvl="1" indent="-685538" algn="just" defTabSz="1895563">
              <a:lnSpc>
                <a:spcPct val="200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Accélération et accompagnement de la croissance (FFWD, </a:t>
            </a:r>
            <a:r>
              <a:rPr lang="fr-FR" sz="3600" dirty="0" err="1" smtClean="0">
                <a:solidFill>
                  <a:prstClr val="black"/>
                </a:solidFill>
              </a:rPr>
              <a:t>Xport</a:t>
            </a:r>
            <a:r>
              <a:rPr lang="fr-FR" sz="3600" dirty="0" smtClean="0">
                <a:solidFill>
                  <a:prstClr val="black"/>
                </a:solidFill>
              </a:rPr>
              <a:t>)</a:t>
            </a:r>
          </a:p>
          <a:p>
            <a:pPr marL="1633692" lvl="1" indent="-685538" algn="just" defTabSz="1895563">
              <a:lnSpc>
                <a:spcPct val="200000"/>
              </a:lnSpc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3600" dirty="0" smtClean="0">
                <a:solidFill>
                  <a:prstClr val="black"/>
                </a:solidFill>
              </a:rPr>
              <a:t>Cibles principales : PME et ETI </a:t>
            </a:r>
          </a:p>
          <a:p>
            <a:pPr marL="685538" indent="-685538" algn="just" defTabSz="1895563">
              <a:spcBef>
                <a:spcPts val="3600"/>
              </a:spcBef>
              <a:buClr>
                <a:srgbClr val="0D375F"/>
              </a:buClr>
              <a:buFont typeface="Webdings" panose="05030102010509060703" pitchFamily="18" charset="2"/>
              <a:buChar char="4"/>
            </a:pPr>
            <a:r>
              <a:rPr lang="fr-FR" sz="4800" dirty="0" smtClean="0">
                <a:solidFill>
                  <a:prstClr val="black"/>
                </a:solidFill>
              </a:rPr>
              <a:t>Soutenir l’investissement en Normandie et l’implantation d’entreprises sur le territoire</a:t>
            </a:r>
          </a:p>
          <a:p>
            <a:pPr marL="685538" indent="-685538" algn="just" defTabSz="1895563">
              <a:spcBef>
                <a:spcPts val="3600"/>
              </a:spcBef>
              <a:buClr>
                <a:srgbClr val="0D375F"/>
              </a:buClr>
              <a:buFont typeface="Webdings" panose="05030102010509060703" pitchFamily="18" charset="2"/>
              <a:buChar char="4"/>
            </a:pPr>
            <a:endParaRPr lang="fr-FR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90754" y="378142"/>
            <a:ext cx="16194223" cy="1938726"/>
          </a:xfrm>
          <a:prstGeom prst="rect">
            <a:avLst/>
          </a:prstGeom>
        </p:spPr>
        <p:txBody>
          <a:bodyPr wrap="square" lIns="91156" tIns="45576" rIns="91156" bIns="45576">
            <a:spAutoFit/>
          </a:bodyPr>
          <a:lstStyle/>
          <a:p>
            <a:pPr algn="r"/>
            <a:r>
              <a:rPr lang="fr-FR" sz="6000" spc="599" dirty="0">
                <a:solidFill>
                  <a:srgbClr val="0D375F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Accompagner le développement </a:t>
            </a:r>
          </a:p>
          <a:p>
            <a:pPr algn="r"/>
            <a:r>
              <a:rPr lang="fr-FR" sz="6000" spc="599" dirty="0">
                <a:solidFill>
                  <a:srgbClr val="0D375F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entreprises</a:t>
            </a:r>
          </a:p>
        </p:txBody>
      </p:sp>
      <p:pic>
        <p:nvPicPr>
          <p:cNvPr id="2050" name="Picture 2" descr="Y:\3-Communication\SUPPORTS_COMMUNICATION\Rapport d'activité\ADN_2016-2017\Export graphique RA\1 Courbe de vie d'une entrepris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819" y="2250368"/>
            <a:ext cx="15771188" cy="999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7142" y="12248235"/>
            <a:ext cx="95218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b="1" dirty="0" smtClean="0">
                <a:solidFill>
                  <a:srgbClr val="5B9BD5">
                    <a:lumMod val="75000"/>
                  </a:srgbClr>
                </a:solidFill>
                <a:latin typeface="GothamHTF-Thin" charset="0"/>
              </a:rPr>
              <a:t>Cibles </a:t>
            </a:r>
            <a:r>
              <a:rPr lang="fr-FR" sz="4000" b="1" dirty="0">
                <a:solidFill>
                  <a:srgbClr val="5B9BD5">
                    <a:lumMod val="75000"/>
                  </a:srgbClr>
                </a:solidFill>
                <a:latin typeface="GothamHTF-Thin" charset="0"/>
              </a:rPr>
              <a:t>:</a:t>
            </a:r>
            <a:endParaRPr lang="fr-FR" sz="4000" b="1" dirty="0">
              <a:solidFill>
                <a:srgbClr val="7F7F7F"/>
              </a:solidFill>
              <a:latin typeface="GothamHTF-Thin" charset="0"/>
            </a:endParaRP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3600" dirty="0">
                <a:solidFill>
                  <a:srgbClr val="000000"/>
                </a:solidFill>
                <a:latin typeface="GothamHTF-Thin" charset="0"/>
              </a:rPr>
              <a:t>Préférentiellement PME</a:t>
            </a:r>
          </a:p>
          <a:p>
            <a:pPr marL="684075" indent="-684075">
              <a:buClr>
                <a:srgbClr val="FFC000"/>
              </a:buClr>
              <a:buFont typeface="Webdings" panose="05030102010509060703" pitchFamily="18" charset="2"/>
              <a:buChar char=""/>
            </a:pPr>
            <a:r>
              <a:rPr lang="fr-FR" sz="3600" dirty="0">
                <a:solidFill>
                  <a:srgbClr val="000000"/>
                </a:solidFill>
                <a:latin typeface="GothamHTF-Thin" charset="0"/>
              </a:rPr>
              <a:t>Activité </a:t>
            </a:r>
            <a:r>
              <a:rPr lang="fr-FR" sz="3600" dirty="0" err="1">
                <a:solidFill>
                  <a:srgbClr val="000000"/>
                </a:solidFill>
                <a:latin typeface="GothamHTF-Thin" charset="0"/>
              </a:rPr>
              <a:t>BtoB</a:t>
            </a:r>
            <a:endParaRPr lang="fr-FR" sz="3600" dirty="0">
              <a:solidFill>
                <a:srgbClr val="000000"/>
              </a:solidFill>
              <a:latin typeface="GothamHTF-Thin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1342" y="12643575"/>
            <a:ext cx="2125362" cy="15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33365" y="487462"/>
            <a:ext cx="14105253" cy="111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718" tIns="94858" rIns="189718" bIns="94858">
            <a:spAutoFit/>
          </a:bodyPr>
          <a:lstStyle/>
          <a:p>
            <a:pPr algn="r" defTabSz="1899862"/>
            <a:r>
              <a:rPr lang="fr-FR" sz="6000" b="1" spc="600" dirty="0" smtClean="0">
                <a:solidFill>
                  <a:srgbClr val="0D375F"/>
                </a:solidFill>
                <a:latin typeface="GothamHTF-Thin" charset="0"/>
              </a:rPr>
              <a:t>Processus d’Accompagnement</a:t>
            </a:r>
            <a:endParaRPr lang="fr-FR" sz="6000" b="1" spc="600" dirty="0">
              <a:solidFill>
                <a:srgbClr val="0D375F"/>
              </a:solidFill>
              <a:latin typeface="GothamHTF-Thin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45304" y="2489256"/>
            <a:ext cx="4453001" cy="5327368"/>
            <a:chOff x="13194474" y="5837710"/>
            <a:chExt cx="4453001" cy="5327368"/>
          </a:xfrm>
        </p:grpSpPr>
        <p:pic>
          <p:nvPicPr>
            <p:cNvPr id="14" name="Picture 4" descr="http://www.dagconseil.fr/dag_images/img_formalisatio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4474" y="5837710"/>
              <a:ext cx="4453001" cy="438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3699927" y="10487970"/>
              <a:ext cx="3442096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prstClr val="black"/>
                  </a:solidFill>
                </a:rPr>
                <a:t>Projet formalisé </a:t>
              </a:r>
              <a:endParaRPr lang="fr-F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1668524" y="6554740"/>
            <a:ext cx="6745755" cy="5879957"/>
            <a:chOff x="11668524" y="6554740"/>
            <a:chExt cx="6745755" cy="5879957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13293235" y="6638788"/>
              <a:ext cx="0" cy="21082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4" descr="Afficher l'image d'orig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524" y="9415272"/>
              <a:ext cx="3352800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14887698" y="9034548"/>
              <a:ext cx="2729233" cy="1952094"/>
              <a:chOff x="15119855" y="7644384"/>
              <a:chExt cx="2729233" cy="1952094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15450439" y="7644384"/>
                <a:ext cx="196239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prstClr val="black"/>
                    </a:solidFill>
                  </a:rPr>
                  <a:t>Extranet </a:t>
                </a:r>
                <a:endParaRPr lang="fr-FR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942" y="8318501"/>
                <a:ext cx="1641146" cy="1163546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19855" y="8321492"/>
                <a:ext cx="1369717" cy="1274986"/>
              </a:xfrm>
              <a:prstGeom prst="rect">
                <a:avLst/>
              </a:prstGeom>
            </p:spPr>
          </p:pic>
        </p:grpSp>
        <p:sp>
          <p:nvSpPr>
            <p:cNvPr id="24" name="ZoneTexte 23"/>
            <p:cNvSpPr txBox="1"/>
            <p:nvPr/>
          </p:nvSpPr>
          <p:spPr>
            <a:xfrm>
              <a:off x="14100550" y="6554740"/>
              <a:ext cx="431372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prstClr val="black"/>
                  </a:solidFill>
                </a:rPr>
                <a:t>Création d’un espace sécurisé de dépôt de demande</a:t>
              </a:r>
              <a:endParaRPr lang="fr-F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931152" y="10120323"/>
            <a:ext cx="4078224" cy="2528863"/>
            <a:chOff x="6931152" y="10120323"/>
            <a:chExt cx="4078224" cy="2528863"/>
          </a:xfrm>
        </p:grpSpPr>
        <p:cxnSp>
          <p:nvCxnSpPr>
            <p:cNvPr id="29" name="Connecteur droit avec flèche 28"/>
            <p:cNvCxnSpPr/>
            <p:nvPr/>
          </p:nvCxnSpPr>
          <p:spPr>
            <a:xfrm flipH="1">
              <a:off x="6931152" y="10986642"/>
              <a:ext cx="4078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7192373" y="10120323"/>
              <a:ext cx="355578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prstClr val="black"/>
                  </a:solidFill>
                </a:rPr>
                <a:t>Dépôt du dossier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81290" y="10787138"/>
              <a:ext cx="323397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sz="11500" b="1" dirty="0" smtClean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T0 </a:t>
              </a:r>
              <a:r>
                <a:rPr lang="fr-FR" sz="3200" b="1" dirty="0" smtClean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 Mois</a:t>
              </a:r>
              <a:endParaRPr lang="fr-FR" sz="115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700092" y="9953572"/>
            <a:ext cx="4453001" cy="3759921"/>
            <a:chOff x="1700092" y="9953572"/>
            <a:chExt cx="4453001" cy="3759921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889" y="11155900"/>
              <a:ext cx="3607406" cy="2557593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1700092" y="9953572"/>
              <a:ext cx="4453001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Décision d’octroi </a:t>
              </a:r>
            </a:p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de l’aide</a:t>
              </a:r>
              <a:endParaRPr lang="fr-F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961888" y="3729020"/>
            <a:ext cx="5047488" cy="2535220"/>
            <a:chOff x="5961888" y="3729020"/>
            <a:chExt cx="5047488" cy="2535220"/>
          </a:xfrm>
        </p:grpSpPr>
        <p:grpSp>
          <p:nvGrpSpPr>
            <p:cNvPr id="38" name="Groupe 37"/>
            <p:cNvGrpSpPr/>
            <p:nvPr/>
          </p:nvGrpSpPr>
          <p:grpSpPr>
            <a:xfrm>
              <a:off x="5961888" y="3729020"/>
              <a:ext cx="5047488" cy="2397472"/>
              <a:chOff x="5961888" y="3729020"/>
              <a:chExt cx="5047488" cy="2397472"/>
            </a:xfrm>
          </p:grpSpPr>
          <p:grpSp>
            <p:nvGrpSpPr>
              <p:cNvPr id="40" name="Groupe 39"/>
              <p:cNvGrpSpPr/>
              <p:nvPr/>
            </p:nvGrpSpPr>
            <p:grpSpPr>
              <a:xfrm>
                <a:off x="5961888" y="4680228"/>
                <a:ext cx="5047488" cy="1446264"/>
                <a:chOff x="5961888" y="4680228"/>
                <a:chExt cx="5047488" cy="1446264"/>
              </a:xfrm>
            </p:grpSpPr>
            <p:cxnSp>
              <p:nvCxnSpPr>
                <p:cNvPr id="42" name="Connecteur droit avec flèche 41"/>
                <p:cNvCxnSpPr/>
                <p:nvPr/>
              </p:nvCxnSpPr>
              <p:spPr>
                <a:xfrm>
                  <a:off x="5961888" y="4680228"/>
                  <a:ext cx="504748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ZoneTexte 42"/>
                <p:cNvSpPr txBox="1"/>
                <p:nvPr/>
              </p:nvSpPr>
              <p:spPr>
                <a:xfrm>
                  <a:off x="6363897" y="4864608"/>
                  <a:ext cx="4243469" cy="12618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prstClr val="black"/>
                      </a:solidFill>
                    </a:rPr>
                    <a:t>Dossier de demande</a:t>
                  </a:r>
                </a:p>
                <a:p>
                  <a:r>
                    <a:rPr lang="fr-FR" dirty="0" smtClean="0">
                      <a:solidFill>
                        <a:prstClr val="black"/>
                      </a:solidFill>
                    </a:rPr>
                    <a:t>« IMPULSION »</a:t>
                  </a:r>
                  <a:endParaRPr lang="fr-FR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" name="ZoneTexte 40"/>
              <p:cNvSpPr txBox="1"/>
              <p:nvPr/>
            </p:nvSpPr>
            <p:spPr>
              <a:xfrm>
                <a:off x="6382503" y="3729020"/>
                <a:ext cx="3465436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prstClr val="black"/>
                    </a:solidFill>
                  </a:rPr>
                  <a:t>Aide Régionale ?</a:t>
                </a:r>
                <a:endParaRPr lang="fr-FR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639" y="5410009"/>
              <a:ext cx="917700" cy="854231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11996551" y="3672846"/>
            <a:ext cx="6299740" cy="1656612"/>
            <a:chOff x="11996551" y="3672846"/>
            <a:chExt cx="6299740" cy="1656612"/>
          </a:xfrm>
        </p:grpSpPr>
        <p:grpSp>
          <p:nvGrpSpPr>
            <p:cNvPr id="45" name="Groupe 44"/>
            <p:cNvGrpSpPr/>
            <p:nvPr/>
          </p:nvGrpSpPr>
          <p:grpSpPr>
            <a:xfrm>
              <a:off x="11996551" y="3672846"/>
              <a:ext cx="5774430" cy="1656612"/>
              <a:chOff x="12516618" y="3851922"/>
              <a:chExt cx="5774430" cy="1656612"/>
            </a:xfrm>
          </p:grpSpPr>
          <p:pic>
            <p:nvPicPr>
              <p:cNvPr id="47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6618" y="3851922"/>
                <a:ext cx="1656612" cy="1656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ZoneTexte 47"/>
              <p:cNvSpPr txBox="1"/>
              <p:nvPr/>
            </p:nvSpPr>
            <p:spPr>
              <a:xfrm flipH="1">
                <a:off x="14693266" y="4049286"/>
                <a:ext cx="359778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prstClr val="black"/>
                    </a:solidFill>
                  </a:rPr>
                  <a:t>Chargé </a:t>
                </a:r>
              </a:p>
              <a:p>
                <a:pPr algn="ctr"/>
                <a:r>
                  <a:rPr lang="fr-FR" dirty="0" smtClean="0">
                    <a:solidFill>
                      <a:prstClr val="black"/>
                    </a:solidFill>
                  </a:rPr>
                  <a:t>d’affaires</a:t>
                </a:r>
                <a:endParaRPr lang="fr-FR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6574" y="3946600"/>
              <a:ext cx="1369717" cy="1274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0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738" y="-411127"/>
            <a:ext cx="3488321" cy="311418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33365" y="487462"/>
            <a:ext cx="14105253" cy="111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718" tIns="94858" rIns="189718" bIns="94858">
            <a:spAutoFit/>
          </a:bodyPr>
          <a:lstStyle/>
          <a:p>
            <a:pPr algn="r" defTabSz="1899862"/>
            <a:r>
              <a:rPr lang="fr-FR" sz="6000" b="1" spc="600" dirty="0" smtClean="0">
                <a:solidFill>
                  <a:srgbClr val="0D375F"/>
                </a:solidFill>
                <a:latin typeface="GothamHTF-Thin" charset="0"/>
              </a:rPr>
              <a:t>Impulsion CONSEIL </a:t>
            </a:r>
            <a:r>
              <a:rPr lang="fr-FR" sz="4800" b="1" spc="600" dirty="0" smtClean="0">
                <a:solidFill>
                  <a:srgbClr val="0D375F"/>
                </a:solidFill>
                <a:latin typeface="GothamHTF-Thin" charset="0"/>
              </a:rPr>
              <a:t>Stratégique</a:t>
            </a:r>
            <a:r>
              <a:rPr lang="fr-FR" sz="6000" b="1" spc="600" dirty="0" smtClean="0">
                <a:solidFill>
                  <a:srgbClr val="0D375F"/>
                </a:solidFill>
                <a:latin typeface="GothamHTF-Thin" charset="0"/>
              </a:rPr>
              <a:t> </a:t>
            </a:r>
            <a:endParaRPr lang="fr-FR" sz="6000" b="1" spc="600" dirty="0">
              <a:solidFill>
                <a:srgbClr val="0D375F"/>
              </a:solidFill>
              <a:latin typeface="GothamHTF-Thi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30286" y="4656861"/>
            <a:ext cx="2370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96770"/>
            <a:r>
              <a:rPr lang="fr-FR" sz="3000" dirty="0" smtClean="0">
                <a:solidFill>
                  <a:prstClr val="black"/>
                </a:solidFill>
              </a:rPr>
              <a:t>PME, TPE</a:t>
            </a:r>
            <a:endParaRPr lang="fr-FR" sz="3000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30286" y="2611267"/>
            <a:ext cx="14625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96770"/>
            <a:r>
              <a:rPr lang="fr-FR" sz="3000" dirty="0">
                <a:solidFill>
                  <a:prstClr val="black"/>
                </a:solidFill>
              </a:rPr>
              <a:t>Favoriser l’accès au conseil sur des dimensions </a:t>
            </a:r>
            <a:r>
              <a:rPr lang="fr-FR" sz="3000" dirty="0" smtClean="0">
                <a:solidFill>
                  <a:prstClr val="black"/>
                </a:solidFill>
              </a:rPr>
              <a:t>stratégiques</a:t>
            </a:r>
            <a:endParaRPr lang="fr-FR" sz="3000" dirty="0">
              <a:solidFill>
                <a:prstClr val="black"/>
              </a:solidFill>
            </a:endParaRPr>
          </a:p>
          <a:p>
            <a:pPr algn="ctr" defTabSz="1896770"/>
            <a:endParaRPr lang="fr-FR" sz="3000" dirty="0">
              <a:solidFill>
                <a:prstClr val="black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599511" y="4179779"/>
            <a:ext cx="2929231" cy="1508161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96770"/>
            <a:r>
              <a:rPr lang="fr-FR" sz="3800" b="1" dirty="0" smtClean="0">
                <a:solidFill>
                  <a:srgbClr val="0D375F"/>
                </a:solidFill>
              </a:rPr>
              <a:t>Entreprises cibles</a:t>
            </a:r>
            <a:endParaRPr lang="fr-FR" sz="3800" b="1" dirty="0">
              <a:solidFill>
                <a:srgbClr val="0D375F"/>
              </a:solidFill>
            </a:endParaRPr>
          </a:p>
        </p:txBody>
      </p:sp>
      <p:sp>
        <p:nvSpPr>
          <p:cNvPr id="32" name="Pentagone 31"/>
          <p:cNvSpPr/>
          <p:nvPr/>
        </p:nvSpPr>
        <p:spPr>
          <a:xfrm>
            <a:off x="643388" y="2530602"/>
            <a:ext cx="2645183" cy="10173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96770"/>
            <a:r>
              <a:rPr lang="fr-FR" sz="3800" b="1" dirty="0" smtClean="0">
                <a:solidFill>
                  <a:srgbClr val="0D375F"/>
                </a:solidFill>
              </a:rPr>
              <a:t>Objectifs</a:t>
            </a:r>
            <a:endParaRPr lang="fr-FR" sz="3800" b="1" dirty="0">
              <a:solidFill>
                <a:srgbClr val="0D375F"/>
              </a:solidFill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693076" y="10969068"/>
            <a:ext cx="2879543" cy="1770973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96770"/>
            <a:r>
              <a:rPr lang="fr-FR" sz="3800" b="1" dirty="0" smtClean="0">
                <a:solidFill>
                  <a:srgbClr val="0D375F"/>
                </a:solidFill>
              </a:rPr>
              <a:t>Modalités  et montants </a:t>
            </a:r>
            <a:endParaRPr lang="fr-FR" sz="3800" b="1" dirty="0">
              <a:solidFill>
                <a:srgbClr val="0D375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8679" y="5808312"/>
            <a:ext cx="142116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96770"/>
            <a:r>
              <a:rPr lang="fr-FR" sz="3000" dirty="0">
                <a:solidFill>
                  <a:prstClr val="black"/>
                </a:solidFill>
              </a:rPr>
              <a:t>Dépenses de prestations conseil aux entreprises normandes telles que : les études de faisabilité, d’ingénierie, les études stratégiques (en dehors des prestations relevant de la gestion courante de l’entreprise) et les prestations intellectuelles nécessaires à la mise en œuvre de projets répondant aux priorités régionales en matière :</a:t>
            </a:r>
          </a:p>
          <a:p>
            <a:pPr marL="457200" indent="-457200" algn="just" defTabSz="1896770">
              <a:buFont typeface="Wingdings 3" panose="05040102010807070707" pitchFamily="18" charset="2"/>
              <a:buChar char=""/>
            </a:pPr>
            <a:r>
              <a:rPr lang="fr-FR" sz="3000" dirty="0" smtClean="0">
                <a:solidFill>
                  <a:prstClr val="black"/>
                </a:solidFill>
              </a:rPr>
              <a:t>D’innovation </a:t>
            </a:r>
            <a:r>
              <a:rPr lang="fr-FR" sz="3000" dirty="0">
                <a:solidFill>
                  <a:prstClr val="black"/>
                </a:solidFill>
              </a:rPr>
              <a:t>et de développement </a:t>
            </a:r>
            <a:r>
              <a:rPr lang="fr-FR" sz="3000" dirty="0" smtClean="0">
                <a:solidFill>
                  <a:prstClr val="black"/>
                </a:solidFill>
              </a:rPr>
              <a:t>économique,</a:t>
            </a:r>
          </a:p>
          <a:p>
            <a:pPr marL="457200" indent="-457200" algn="just" defTabSz="1896770">
              <a:buFont typeface="Wingdings 3" panose="05040102010807070707" pitchFamily="18" charset="2"/>
              <a:buChar char=""/>
            </a:pPr>
            <a:r>
              <a:rPr lang="fr-FR" sz="3000" dirty="0" smtClean="0">
                <a:solidFill>
                  <a:prstClr val="black"/>
                </a:solidFill>
              </a:rPr>
              <a:t>D’amélioration </a:t>
            </a:r>
            <a:r>
              <a:rPr lang="fr-FR" sz="3000" dirty="0">
                <a:solidFill>
                  <a:prstClr val="black"/>
                </a:solidFill>
              </a:rPr>
              <a:t>de la performance opérationnelle, en investissant sur au moins l’un des 4 axes suivants: </a:t>
            </a:r>
          </a:p>
          <a:p>
            <a:pPr marL="1405595" lvl="1" indent="-457200" algn="just" defTabSz="189677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prstClr val="black"/>
                </a:solidFill>
              </a:rPr>
              <a:t>Modernisation de l’outil de production, </a:t>
            </a:r>
          </a:p>
          <a:p>
            <a:pPr marL="1405595" lvl="1" indent="-457200" algn="just" defTabSz="189677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prstClr val="black"/>
                </a:solidFill>
              </a:rPr>
              <a:t>Amélioration de l’organisation industrielle,</a:t>
            </a:r>
          </a:p>
          <a:p>
            <a:pPr marL="1405595" lvl="1" indent="-457200" algn="just" defTabSz="189677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prstClr val="black"/>
                </a:solidFill>
              </a:rPr>
              <a:t>Excellence environnementale,</a:t>
            </a:r>
          </a:p>
          <a:p>
            <a:pPr marL="1405595" lvl="1" indent="-457200" algn="just" defTabSz="1896770">
              <a:buFont typeface="Wingdings" panose="05000000000000000000" pitchFamily="2" charset="2"/>
              <a:buChar char="ü"/>
            </a:pPr>
            <a:r>
              <a:rPr lang="fr-FR" sz="3000" dirty="0">
                <a:solidFill>
                  <a:prstClr val="black"/>
                </a:solidFill>
              </a:rPr>
              <a:t>Gestion du facteur humain.</a:t>
            </a:r>
          </a:p>
        </p:txBody>
      </p:sp>
      <p:sp>
        <p:nvSpPr>
          <p:cNvPr id="18" name="Pentagone 17"/>
          <p:cNvSpPr/>
          <p:nvPr/>
        </p:nvSpPr>
        <p:spPr>
          <a:xfrm>
            <a:off x="643388" y="7438008"/>
            <a:ext cx="2841479" cy="1434899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96770"/>
            <a:r>
              <a:rPr lang="fr-FR" sz="3800" b="1" dirty="0" smtClean="0">
                <a:solidFill>
                  <a:srgbClr val="0D375F"/>
                </a:solidFill>
              </a:rPr>
              <a:t>Dépenses éligibles </a:t>
            </a:r>
            <a:endParaRPr lang="fr-FR" sz="3800" b="1" dirty="0">
              <a:solidFill>
                <a:srgbClr val="0D375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0285" y="11170508"/>
            <a:ext cx="1416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96770"/>
            <a:r>
              <a:rPr lang="fr-FR" sz="3000" dirty="0">
                <a:solidFill>
                  <a:prstClr val="black"/>
                </a:solidFill>
              </a:rPr>
              <a:t>ICIS : Subvention </a:t>
            </a:r>
            <a:r>
              <a:rPr lang="fr-FR" sz="3000" dirty="0" smtClean="0">
                <a:solidFill>
                  <a:prstClr val="black"/>
                </a:solidFill>
              </a:rPr>
              <a:t>50 % </a:t>
            </a:r>
            <a:r>
              <a:rPr lang="fr-FR" sz="3000" dirty="0">
                <a:solidFill>
                  <a:prstClr val="black"/>
                </a:solidFill>
              </a:rPr>
              <a:t>des coûts éligibles dans la limite de </a:t>
            </a:r>
            <a:r>
              <a:rPr lang="fr-FR" sz="3000" dirty="0" smtClean="0">
                <a:solidFill>
                  <a:prstClr val="black"/>
                </a:solidFill>
              </a:rPr>
              <a:t>15 000 € </a:t>
            </a:r>
            <a:r>
              <a:rPr lang="fr-FR" sz="3000" dirty="0">
                <a:solidFill>
                  <a:prstClr val="black"/>
                </a:solidFill>
              </a:rPr>
              <a:t>par demande </a:t>
            </a:r>
            <a:r>
              <a:rPr lang="fr-FR" sz="3000" dirty="0" smtClean="0">
                <a:solidFill>
                  <a:prstClr val="black"/>
                </a:solidFill>
              </a:rPr>
              <a:t/>
            </a:r>
            <a:br>
              <a:rPr lang="fr-FR" sz="3000" dirty="0" smtClean="0">
                <a:solidFill>
                  <a:prstClr val="black"/>
                </a:solidFill>
              </a:rPr>
            </a:br>
            <a:r>
              <a:rPr lang="fr-FR" sz="3000" dirty="0" smtClean="0">
                <a:solidFill>
                  <a:prstClr val="black"/>
                </a:solidFill>
              </a:rPr>
              <a:t>(max </a:t>
            </a:r>
            <a:r>
              <a:rPr lang="fr-FR" sz="3000" dirty="0">
                <a:solidFill>
                  <a:prstClr val="black"/>
                </a:solidFill>
              </a:rPr>
              <a:t>1 0</a:t>
            </a:r>
            <a:r>
              <a:rPr lang="fr-FR" sz="3000" dirty="0" smtClean="0">
                <a:solidFill>
                  <a:prstClr val="black"/>
                </a:solidFill>
              </a:rPr>
              <a:t>00 € </a:t>
            </a:r>
            <a:r>
              <a:rPr lang="fr-FR" sz="3000" dirty="0">
                <a:solidFill>
                  <a:prstClr val="black"/>
                </a:solidFill>
              </a:rPr>
              <a:t>HT / jour de consultance et </a:t>
            </a:r>
            <a:r>
              <a:rPr lang="fr-FR" sz="3000" dirty="0" smtClean="0">
                <a:solidFill>
                  <a:prstClr val="black"/>
                </a:solidFill>
              </a:rPr>
              <a:t>25 000 € </a:t>
            </a:r>
            <a:r>
              <a:rPr lang="fr-FR" sz="3000" dirty="0">
                <a:solidFill>
                  <a:prstClr val="black"/>
                </a:solidFill>
              </a:rPr>
              <a:t>par bénéficiaire sur 3 ans).</a:t>
            </a:r>
          </a:p>
        </p:txBody>
      </p:sp>
    </p:spTree>
    <p:extLst>
      <p:ext uri="{BB962C8B-B14F-4D97-AF65-F5344CB8AC3E}">
        <p14:creationId xmlns:p14="http://schemas.microsoft.com/office/powerpoint/2010/main" val="5797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04743" y="487462"/>
            <a:ext cx="14925163" cy="345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643" tIns="94820" rIns="189643" bIns="94820">
            <a:spAutoFit/>
          </a:bodyPr>
          <a:lstStyle/>
          <a:p>
            <a:pPr algn="r" defTabSz="1899135"/>
            <a:r>
              <a:rPr lang="fr-FR" sz="6000" b="1" spc="599" dirty="0">
                <a:solidFill>
                  <a:srgbClr val="0D375F"/>
                </a:solidFill>
                <a:latin typeface="GothamHTF-Thin" charset="0"/>
              </a:rPr>
              <a:t>Impulsion DÉVELOPPEMENT</a:t>
            </a:r>
          </a:p>
          <a:p>
            <a:pPr algn="r" defTabSz="1899135"/>
            <a:r>
              <a:rPr lang="fr-FR" sz="4800" b="1" spc="599" dirty="0">
                <a:solidFill>
                  <a:srgbClr val="0D375F"/>
                </a:solidFill>
                <a:latin typeface="GothamHTF-Thin" charset="0"/>
              </a:rPr>
              <a:t>1. Investissement productif</a:t>
            </a:r>
          </a:p>
          <a:p>
            <a:pPr algn="r" defTabSz="1899135"/>
            <a:endParaRPr lang="fr-FR" sz="6000" b="1" spc="599" dirty="0">
              <a:solidFill>
                <a:srgbClr val="0D375F"/>
              </a:solidFill>
              <a:latin typeface="GothamHTF-Thin" charset="0"/>
            </a:endParaRPr>
          </a:p>
          <a:p>
            <a:pPr algn="r" defTabSz="1899135"/>
            <a:endParaRPr lang="fr-FR" sz="4400" b="1" dirty="0">
              <a:solidFill>
                <a:srgbClr val="5B9BD5">
                  <a:lumMod val="75000"/>
                </a:srgbClr>
              </a:solidFill>
              <a:latin typeface="GothamHTF-Thin" charset="0"/>
            </a:endParaRPr>
          </a:p>
        </p:txBody>
      </p:sp>
      <p:sp>
        <p:nvSpPr>
          <p:cNvPr id="43" name="Pentagone 42"/>
          <p:cNvSpPr/>
          <p:nvPr/>
        </p:nvSpPr>
        <p:spPr>
          <a:xfrm>
            <a:off x="643395" y="3196851"/>
            <a:ext cx="2645183" cy="10173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Objectifs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4738" y="3196856"/>
            <a:ext cx="13468863" cy="2062065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3200" dirty="0">
                <a:solidFill>
                  <a:prstClr val="black"/>
                </a:solidFill>
              </a:rPr>
              <a:t>Favoriser et soutenir les programmes d’investissements corporels et incorporels des entreprises normandes se rapportant à la création d’un établissement, à son développement et à sa diversification.</a:t>
            </a:r>
          </a:p>
          <a:p>
            <a:pPr defTabSz="1896045"/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17" name="Pentagone 16"/>
          <p:cNvSpPr/>
          <p:nvPr/>
        </p:nvSpPr>
        <p:spPr>
          <a:xfrm>
            <a:off x="643388" y="7066556"/>
            <a:ext cx="2841480" cy="1434898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Dépenses éligibles </a:t>
            </a:r>
          </a:p>
        </p:txBody>
      </p:sp>
      <p:sp>
        <p:nvSpPr>
          <p:cNvPr id="18" name="Pentagone 17"/>
          <p:cNvSpPr/>
          <p:nvPr/>
        </p:nvSpPr>
        <p:spPr>
          <a:xfrm>
            <a:off x="624354" y="10049173"/>
            <a:ext cx="2879544" cy="17709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Modalités  et montants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4737" y="5410496"/>
            <a:ext cx="15689877" cy="584737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defTabSz="1896045"/>
            <a:r>
              <a:rPr lang="fr-FR" sz="3200" dirty="0">
                <a:solidFill>
                  <a:prstClr val="black"/>
                </a:solidFill>
              </a:rPr>
              <a:t>Entreprises ayant au-moins un établissement en Normandie.</a:t>
            </a:r>
          </a:p>
        </p:txBody>
      </p:sp>
      <p:sp>
        <p:nvSpPr>
          <p:cNvPr id="21" name="Pentagone 20"/>
          <p:cNvSpPr/>
          <p:nvPr/>
        </p:nvSpPr>
        <p:spPr>
          <a:xfrm>
            <a:off x="643387" y="4918001"/>
            <a:ext cx="2929232" cy="150816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Entreprises cibles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04738" y="7313937"/>
            <a:ext cx="13468863" cy="3046950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3200" dirty="0">
                <a:solidFill>
                  <a:prstClr val="black"/>
                </a:solidFill>
              </a:rPr>
              <a:t>Pour les opérations de création et de développement (hors projets touristiques) d’au moins 150 000 € sur trois ans :</a:t>
            </a:r>
          </a:p>
          <a:p>
            <a:pPr marL="457026" indent="-457026" algn="just" defTabSz="1896045">
              <a:buFont typeface="Wingdings 3" panose="05040102010807070707" pitchFamily="18" charset="2"/>
              <a:buChar char=""/>
            </a:pPr>
            <a:r>
              <a:rPr lang="fr-FR" sz="3200" dirty="0">
                <a:solidFill>
                  <a:prstClr val="black"/>
                </a:solidFill>
              </a:rPr>
              <a:t>Les investissements incorporels (logiciel notamment) lorsqu’ils complètent à titre secondaire l’investissement matériel</a:t>
            </a:r>
          </a:p>
          <a:p>
            <a:pPr algn="just" defTabSz="1896045"/>
            <a:endParaRPr lang="fr-FR" sz="3200" dirty="0">
              <a:solidFill>
                <a:prstClr val="black"/>
              </a:solidFill>
            </a:endParaRPr>
          </a:p>
          <a:p>
            <a:pPr defTabSz="1896045"/>
            <a:endParaRPr lang="fr-FR" sz="32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4738" y="12471537"/>
            <a:ext cx="3312895" cy="523220"/>
          </a:xfrm>
          <a:prstGeom prst="rect">
            <a:avLst/>
          </a:prstGeom>
        </p:spPr>
        <p:txBody>
          <a:bodyPr wrap="none" lIns="91406" tIns="45701" rIns="91406" bIns="45701">
            <a:spAutoFit/>
          </a:bodyPr>
          <a:lstStyle/>
          <a:p>
            <a:pPr defTabSz="1896045"/>
            <a:r>
              <a:rPr lang="fr-FR" sz="2700" i="1" dirty="0">
                <a:solidFill>
                  <a:prstClr val="black"/>
                </a:solidFill>
              </a:rPr>
              <a:t>PTZ : Prêt à Taux Zéro</a:t>
            </a:r>
          </a:p>
        </p:txBody>
      </p:sp>
      <p:pic>
        <p:nvPicPr>
          <p:cNvPr id="26" name="Image 2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77" y="5"/>
            <a:ext cx="3007212" cy="26846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04736" y="10004268"/>
            <a:ext cx="13468863" cy="2062065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3200" dirty="0">
                <a:solidFill>
                  <a:prstClr val="black"/>
                </a:solidFill>
              </a:rPr>
              <a:t>Investissement d’au-moins 150 000 € sur un programme triennal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3200" dirty="0">
                <a:solidFill>
                  <a:prstClr val="black"/>
                </a:solidFill>
              </a:rPr>
              <a:t>PTZ représentant au maximum 25% de l’assiette éligible dans la limite des fonds propres et quasi fonds propres, limité à 1 M€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3200" dirty="0">
                <a:solidFill>
                  <a:prstClr val="black"/>
                </a:solidFill>
              </a:rPr>
              <a:t>Remboursement du PTZ en 1 à 5 annuités après 2 ans de différé</a:t>
            </a:r>
          </a:p>
        </p:txBody>
      </p:sp>
    </p:spTree>
    <p:extLst>
      <p:ext uri="{BB962C8B-B14F-4D97-AF65-F5344CB8AC3E}">
        <p14:creationId xmlns:p14="http://schemas.microsoft.com/office/powerpoint/2010/main" val="15550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04743" y="487467"/>
            <a:ext cx="14925163" cy="32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9643" tIns="94820" rIns="189643" bIns="94820">
            <a:spAutoFit/>
          </a:bodyPr>
          <a:lstStyle/>
          <a:p>
            <a:pPr algn="r" defTabSz="1899135"/>
            <a:r>
              <a:rPr lang="fr-FR" sz="6000" b="1" spc="599" dirty="0">
                <a:solidFill>
                  <a:srgbClr val="0D375F"/>
                </a:solidFill>
                <a:latin typeface="GothamHTF-Thin" charset="0"/>
              </a:rPr>
              <a:t>Impulsion DÉVELOPPEMENT</a:t>
            </a:r>
          </a:p>
          <a:p>
            <a:pPr algn="r" defTabSz="1896045"/>
            <a:r>
              <a:rPr lang="fr-FR" sz="4800" b="1" spc="599" dirty="0">
                <a:solidFill>
                  <a:srgbClr val="0D375F"/>
                </a:solidFill>
                <a:latin typeface="GothamHTF-Thin" charset="0"/>
              </a:rPr>
              <a:t>2. Reprise transmission</a:t>
            </a:r>
          </a:p>
          <a:p>
            <a:pPr defTabSz="1896045"/>
            <a:endParaRPr lang="fr-FR" sz="4400" dirty="0">
              <a:solidFill>
                <a:prstClr val="black"/>
              </a:solidFill>
            </a:endParaRPr>
          </a:p>
          <a:p>
            <a:pPr algn="r" defTabSz="1899135"/>
            <a:endParaRPr lang="fr-FR" sz="4400" b="1" dirty="0">
              <a:solidFill>
                <a:srgbClr val="5B9BD5">
                  <a:lumMod val="75000"/>
                </a:srgbClr>
              </a:solidFill>
              <a:latin typeface="GothamHTF-Thin" charset="0"/>
            </a:endParaRPr>
          </a:p>
        </p:txBody>
      </p:sp>
      <p:sp>
        <p:nvSpPr>
          <p:cNvPr id="43" name="Pentagone 42"/>
          <p:cNvSpPr/>
          <p:nvPr/>
        </p:nvSpPr>
        <p:spPr>
          <a:xfrm>
            <a:off x="643395" y="2579002"/>
            <a:ext cx="2645183" cy="10173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Objectifs</a:t>
            </a:r>
          </a:p>
        </p:txBody>
      </p:sp>
      <p:sp>
        <p:nvSpPr>
          <p:cNvPr id="17" name="Pentagone 16"/>
          <p:cNvSpPr/>
          <p:nvPr/>
        </p:nvSpPr>
        <p:spPr>
          <a:xfrm>
            <a:off x="643388" y="6720560"/>
            <a:ext cx="2841480" cy="1434898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Dépenses éligibles </a:t>
            </a:r>
          </a:p>
        </p:txBody>
      </p:sp>
      <p:sp>
        <p:nvSpPr>
          <p:cNvPr id="18" name="Pentagone 17"/>
          <p:cNvSpPr/>
          <p:nvPr/>
        </p:nvSpPr>
        <p:spPr>
          <a:xfrm>
            <a:off x="643388" y="9727885"/>
            <a:ext cx="2879544" cy="177097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Modalités  et montants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04737" y="4792647"/>
            <a:ext cx="15689877" cy="584737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defTabSz="1896045"/>
            <a:r>
              <a:rPr lang="fr-FR" sz="3200" dirty="0">
                <a:solidFill>
                  <a:prstClr val="black"/>
                </a:solidFill>
              </a:rPr>
              <a:t>Entreprises ayant au-moins un établissement en Normandie</a:t>
            </a:r>
          </a:p>
        </p:txBody>
      </p:sp>
      <p:sp>
        <p:nvSpPr>
          <p:cNvPr id="21" name="Pentagone 20"/>
          <p:cNvSpPr/>
          <p:nvPr/>
        </p:nvSpPr>
        <p:spPr>
          <a:xfrm>
            <a:off x="643387" y="4300150"/>
            <a:ext cx="2929232" cy="1508162"/>
          </a:xfrm>
          <a:prstGeom prst="homePlate">
            <a:avLst/>
          </a:prstGeom>
          <a:noFill/>
          <a:ln w="38100">
            <a:solidFill>
              <a:srgbClr val="0D3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1" rIns="91406" bIns="45701" rtlCol="0" anchor="ctr"/>
          <a:lstStyle/>
          <a:p>
            <a:pPr algn="ctr" defTabSz="1896045"/>
            <a:r>
              <a:rPr lang="fr-FR" b="1" dirty="0">
                <a:solidFill>
                  <a:srgbClr val="0D375F"/>
                </a:solidFill>
              </a:rPr>
              <a:t>Entreprises cibles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04738" y="12471537"/>
            <a:ext cx="3312895" cy="523220"/>
          </a:xfrm>
          <a:prstGeom prst="rect">
            <a:avLst/>
          </a:prstGeom>
        </p:spPr>
        <p:txBody>
          <a:bodyPr wrap="none" lIns="91406" tIns="45701" rIns="91406" bIns="45701">
            <a:spAutoFit/>
          </a:bodyPr>
          <a:lstStyle/>
          <a:p>
            <a:pPr defTabSz="1896045"/>
            <a:r>
              <a:rPr lang="fr-FR" sz="2700" i="1" dirty="0">
                <a:solidFill>
                  <a:prstClr val="black"/>
                </a:solidFill>
              </a:rPr>
              <a:t>PTZ : Prêt à Taux Zéro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4738" y="2896306"/>
            <a:ext cx="13533737" cy="1077180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3200" dirty="0">
                <a:solidFill>
                  <a:prstClr val="black"/>
                </a:solidFill>
              </a:rPr>
              <a:t>Favoriser et soutenir les programmes d’investissements rapportant pour la reprise d’entreprise.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04737" y="6840531"/>
            <a:ext cx="13632592" cy="1569622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algn="just" defTabSz="1896045"/>
            <a:r>
              <a:rPr lang="fr-FR" sz="3200" dirty="0">
                <a:solidFill>
                  <a:prstClr val="black"/>
                </a:solidFill>
              </a:rPr>
              <a:t>Pour les opérations de transmission-reprise d’au moins 150 000 € :</a:t>
            </a:r>
          </a:p>
          <a:p>
            <a:pPr algn="just" defTabSz="1896045"/>
            <a:r>
              <a:rPr lang="fr-FR" sz="3200" dirty="0">
                <a:solidFill>
                  <a:prstClr val="black"/>
                </a:solidFill>
              </a:rPr>
              <a:t>le rachat d’actifs matériels et immatériels à l’exclusion des frais de mutation, conseil et hors stocks.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04737" y="9678258"/>
            <a:ext cx="13147587" cy="2554507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3200" dirty="0">
                <a:solidFill>
                  <a:prstClr val="black"/>
                </a:solidFill>
              </a:rPr>
              <a:t>Investissement d’au-moins 150 000 €</a:t>
            </a:r>
          </a:p>
          <a:p>
            <a:pPr marL="457026" indent="-457026" algn="just" defTabSz="1896045">
              <a:buFont typeface="Wingdings 3" panose="05040102010807070707" pitchFamily="18" charset="2"/>
              <a:buChar char=""/>
            </a:pPr>
            <a:r>
              <a:rPr lang="fr-FR" sz="3200" dirty="0">
                <a:solidFill>
                  <a:prstClr val="black"/>
                </a:solidFill>
              </a:rPr>
              <a:t>PTZ représentant au maximum 25 % de l’assiette éligible dans la limite des fonds propres et quasi fonds propres de l’entreprise </a:t>
            </a:r>
            <a:r>
              <a:rPr lang="fr-FR" sz="3200" dirty="0" err="1">
                <a:solidFill>
                  <a:prstClr val="black"/>
                </a:solidFill>
              </a:rPr>
              <a:t>repreneuse</a:t>
            </a:r>
            <a:r>
              <a:rPr lang="fr-FR" sz="3200" dirty="0">
                <a:solidFill>
                  <a:prstClr val="black"/>
                </a:solidFill>
              </a:rPr>
              <a:t>, limité à 1 M€</a:t>
            </a:r>
          </a:p>
          <a:p>
            <a:pPr marL="457026" indent="-457026" algn="just" defTabSz="1896045">
              <a:buFont typeface="Wingdings 3" panose="05040102010807070707" pitchFamily="18" charset="2"/>
              <a:buChar char=""/>
            </a:pPr>
            <a:r>
              <a:rPr lang="fr-FR" sz="3200" dirty="0">
                <a:solidFill>
                  <a:prstClr val="black"/>
                </a:solidFill>
              </a:rPr>
              <a:t>Remboursement du PTZ en 1 à 5 annuités après 2 ans de différé</a:t>
            </a:r>
          </a:p>
        </p:txBody>
      </p:sp>
      <p:pic>
        <p:nvPicPr>
          <p:cNvPr id="13" name="Image 1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77" y="5"/>
            <a:ext cx="3007212" cy="26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11709</TotalTime>
  <Words>1146</Words>
  <Application>Microsoft Office PowerPoint</Application>
  <PresentationFormat>Personnalisé</PresentationFormat>
  <Paragraphs>191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16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Gotham HTF Ultra</vt:lpstr>
      <vt:lpstr>GothamHTF-Thin</vt:lpstr>
      <vt:lpstr>Verdana</vt:lpstr>
      <vt:lpstr>Webdings</vt:lpstr>
      <vt:lpstr>Wingdings</vt:lpstr>
      <vt:lpstr>Wingdings 3</vt:lpstr>
      <vt:lpstr>Thème Office</vt:lpstr>
      <vt:lpstr>2_Thème Office</vt:lpstr>
      <vt:lpstr>5_Thème Office</vt:lpstr>
      <vt:lpstr>9_Thème Office</vt:lpstr>
      <vt:lpstr>10_Thème Office</vt:lpstr>
      <vt:lpstr>6_Thème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LALOUP Christophe</cp:lastModifiedBy>
  <cp:revision>297</cp:revision>
  <cp:lastPrinted>2016-04-13T13:35:54Z</cp:lastPrinted>
  <dcterms:created xsi:type="dcterms:W3CDTF">2016-04-12T16:01:55Z</dcterms:created>
  <dcterms:modified xsi:type="dcterms:W3CDTF">2020-11-19T07:37:35Z</dcterms:modified>
</cp:coreProperties>
</file>